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2"/>
  </p:notesMasterIdLst>
  <p:sldIdLst>
    <p:sldId id="256" r:id="rId2"/>
    <p:sldId id="257" r:id="rId3"/>
    <p:sldId id="276" r:id="rId4"/>
    <p:sldId id="294" r:id="rId5"/>
    <p:sldId id="295" r:id="rId6"/>
    <p:sldId id="296" r:id="rId7"/>
    <p:sldId id="275" r:id="rId8"/>
    <p:sldId id="277" r:id="rId9"/>
    <p:sldId id="299" r:id="rId10"/>
    <p:sldId id="279" r:id="rId11"/>
    <p:sldId id="265" r:id="rId12"/>
    <p:sldId id="258" r:id="rId13"/>
    <p:sldId id="261" r:id="rId14"/>
    <p:sldId id="262" r:id="rId15"/>
    <p:sldId id="291" r:id="rId16"/>
    <p:sldId id="285" r:id="rId17"/>
    <p:sldId id="259" r:id="rId18"/>
    <p:sldId id="300" r:id="rId19"/>
    <p:sldId id="268" r:id="rId20"/>
    <p:sldId id="298" r:id="rId21"/>
    <p:sldId id="260" r:id="rId22"/>
    <p:sldId id="263" r:id="rId23"/>
    <p:sldId id="266" r:id="rId24"/>
    <p:sldId id="264" r:id="rId25"/>
    <p:sldId id="267" r:id="rId26"/>
    <p:sldId id="269" r:id="rId27"/>
    <p:sldId id="271" r:id="rId28"/>
    <p:sldId id="272" r:id="rId29"/>
    <p:sldId id="274" r:id="rId30"/>
    <p:sldId id="284" r:id="rId31"/>
    <p:sldId id="286" r:id="rId32"/>
    <p:sldId id="287" r:id="rId33"/>
    <p:sldId id="289" r:id="rId34"/>
    <p:sldId id="290" r:id="rId35"/>
    <p:sldId id="282" r:id="rId36"/>
    <p:sldId id="281" r:id="rId37"/>
    <p:sldId id="280" r:id="rId38"/>
    <p:sldId id="292" r:id="rId39"/>
    <p:sldId id="283" r:id="rId40"/>
    <p:sldId id="293" r:id="rId4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5620"/>
    <p:restoredTop sz="94660"/>
  </p:normalViewPr>
  <p:slideViewPr>
    <p:cSldViewPr>
      <p:cViewPr>
        <p:scale>
          <a:sx n="70" d="100"/>
          <a:sy n="70" d="100"/>
        </p:scale>
        <p:origin x="-894"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FE268E-F7DB-46A0-915F-222FD0F20FA6}" type="datetimeFigureOut">
              <a:rPr lang="en-US" smtClean="0"/>
              <a:pPr/>
              <a:t>11/2/2009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502D7A-7DAF-48BD-89BB-60C23BAA054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85ED8F95-8A46-4D72-8C83-CBFFDDFE79A3}" type="datetime1">
              <a:rPr lang="zh-TW" altLang="en-US" smtClean="0"/>
              <a:pPr/>
              <a:t>2009/11/2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954F78D-D36A-4DFA-B25A-0A18E00E69EE}" type="datetime1">
              <a:rPr lang="zh-TW" altLang="en-US" smtClean="0"/>
              <a:pPr/>
              <a:t>2009/11/2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381C9D7-1FBF-4AD9-84C3-5886B42B9809}" type="datetime1">
              <a:rPr lang="zh-TW" altLang="en-US" smtClean="0"/>
              <a:pPr/>
              <a:t>2009/11/2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6863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3D35198-36BA-4751-A656-8E0442DCC62B}" type="datetime1">
              <a:rPr lang="zh-TW" altLang="en-US" smtClean="0"/>
              <a:pPr/>
              <a:t>2009/11/2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5421617-9EC0-4BDD-8F10-0B7928C43912}" type="datetime1">
              <a:rPr lang="zh-TW" altLang="en-US" smtClean="0"/>
              <a:pPr/>
              <a:t>2009/11/2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68FE74B0-439D-490E-A1F0-1C14BFB2B673}" type="datetime1">
              <a:rPr lang="zh-TW" altLang="en-US" smtClean="0"/>
              <a:pPr/>
              <a:t>2009/11/2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90480CF8-530A-4A4D-8C3D-12DF37433D74}" type="datetime1">
              <a:rPr lang="zh-TW" altLang="en-US" smtClean="0"/>
              <a:pPr/>
              <a:t>2009/11/2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05B58DB6-1F03-4612-9690-F1580484854D}" type="datetime1">
              <a:rPr lang="zh-TW" altLang="en-US" smtClean="0"/>
              <a:pPr/>
              <a:t>2009/11/2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F7A4A53-6CF2-45D6-B84A-DC39E04BA8E6}" type="datetime1">
              <a:rPr lang="zh-TW" altLang="en-US" smtClean="0"/>
              <a:pPr/>
              <a:t>2009/11/2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D5AC152A-7B8A-4F9D-B226-AE9DC4AE0D32}" type="datetime1">
              <a:rPr lang="zh-TW" altLang="en-US" smtClean="0"/>
              <a:pPr/>
              <a:t>2009/11/2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4933642-6816-47A2-BA21-C9A504FA1C2C}" type="datetime1">
              <a:rPr lang="zh-TW" altLang="en-US" smtClean="0"/>
              <a:pPr/>
              <a:t>2009/11/2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9849E4-E5DD-41DE-80FD-D087C32B0730}" type="datetime1">
              <a:rPr lang="zh-TW" altLang="en-US" smtClean="0"/>
              <a:pPr/>
              <a:t>2009/11/2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r"/>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gcc.gnu.org/onlinedocs/cpp/Pragmas.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msdn.microsoft.com/en-us/library/d9x1s805(VS.71).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dictionary.reference.com/browse/compiler" TargetMode="External"/><Relationship Id="rId2" Type="http://schemas.openxmlformats.org/officeDocument/2006/relationships/hyperlink" Target="http://dictionary.reference.com/browse/comment" TargetMode="External"/><Relationship Id="rId1" Type="http://schemas.openxmlformats.org/officeDocument/2006/relationships/slideLayout" Target="../slideLayouts/slideLayout2.xml"/><Relationship Id="rId4" Type="http://schemas.openxmlformats.org/officeDocument/2006/relationships/hyperlink" Target="http://dictionary.reference.com/browse/syntax"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etimes.com/showArticle.jhtml;jsessionid=YMFXT51VMMRGNQE1GHRSKHWATMY32JVN?articleID=217701883" TargetMode="External"/><Relationship Id="rId2" Type="http://schemas.openxmlformats.org/officeDocument/2006/relationships/hyperlink" Target="http://www.eetimes.com/showArticle.jhtml;jsessionid=YMFXT51VMMRGNQE1GHRSKHWATMY32JVN?articleID=219401095" TargetMode="External"/><Relationship Id="rId1" Type="http://schemas.openxmlformats.org/officeDocument/2006/relationships/slideLayout" Target="../slideLayouts/slideLayout2.xml"/><Relationship Id="rId5" Type="http://schemas.openxmlformats.org/officeDocument/2006/relationships/hyperlink" Target="http://www.eetimes.com/showArticle.jhtml;jsessionid=YMFXT51VMMRGNQE1GHRSKHWATMY32JVN?articleID=211200161" TargetMode="External"/><Relationship Id="rId4" Type="http://schemas.openxmlformats.org/officeDocument/2006/relationships/hyperlink" Target="http://www.eetimes.com/showArticle.jhtml;jsessionid=YMFXT51VMMRGNQE1GHRSKHWATMY32JVN?articleID=212501652"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parlab.eecs.berkeley.edu/" TargetMode="External"/><Relationship Id="rId2" Type="http://schemas.openxmlformats.org/officeDocument/2006/relationships/hyperlink" Target="http://www.eetimes.com/showArticle.jhtml;jsessionid=YMFXT51VMMRGNQE1GHRSKHWATMY32JVN?articleID=219401095"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etimes.com/showArticle.jhtml;?articleID=215900594" TargetMode="External"/><Relationship Id="rId2" Type="http://schemas.openxmlformats.org/officeDocument/2006/relationships/hyperlink" Target="http://www.eetimes.com/showArticle.jhtml;jsessionid=YMFXT51VMMRGNQE1GHRSKHWATMY32JVN?articleID=21770188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eetimes.com/showArticle.jhtml;jsessionid=YMFXT51VMMRGNQE1GHRSKHWATMY32JVN?articleID=21770188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lib.yzu.edu.tw/ajaxYZlib/Search/Holding.aspx?BiblioSNo=32923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488"/>
            <a:ext cx="7772400" cy="1541463"/>
          </a:xfrm>
        </p:spPr>
        <p:txBody>
          <a:bodyPr/>
          <a:lstStyle/>
          <a:p>
            <a:r>
              <a:rPr lang="en-US" dirty="0" smtClean="0"/>
              <a:t>Introduction to </a:t>
            </a:r>
            <a:r>
              <a:rPr lang="en-US" dirty="0" err="1" smtClean="0"/>
              <a:t>OpenMP</a:t>
            </a:r>
            <a:endParaRPr lang="en-US" dirty="0"/>
          </a:p>
        </p:txBody>
      </p:sp>
      <p:sp>
        <p:nvSpPr>
          <p:cNvPr id="3" name="Subtitle 2"/>
          <p:cNvSpPr>
            <a:spLocks noGrp="1"/>
          </p:cNvSpPr>
          <p:nvPr>
            <p:ph type="subTitle" idx="1"/>
          </p:nvPr>
        </p:nvSpPr>
        <p:spPr>
          <a:xfrm>
            <a:off x="1071538" y="3886200"/>
            <a:ext cx="7000924" cy="1828816"/>
          </a:xfrm>
        </p:spPr>
        <p:txBody>
          <a:bodyPr>
            <a:normAutofit/>
          </a:bodyPr>
          <a:lstStyle/>
          <a:p>
            <a:r>
              <a:rPr lang="zh-TW" altLang="en-US" b="1" dirty="0" smtClean="0">
                <a:solidFill>
                  <a:schemeClr val="accent6">
                    <a:lumMod val="50000"/>
                  </a:schemeClr>
                </a:solidFill>
                <a:latin typeface="標楷體" pitchFamily="65" charset="-120"/>
                <a:ea typeface="標楷體" pitchFamily="65" charset="-120"/>
              </a:rPr>
              <a:t>曾奕倫</a:t>
            </a:r>
            <a:endParaRPr lang="en-US" altLang="zh-TW" b="1" dirty="0" smtClean="0">
              <a:solidFill>
                <a:schemeClr val="accent6">
                  <a:lumMod val="50000"/>
                </a:schemeClr>
              </a:solidFill>
            </a:endParaRPr>
          </a:p>
          <a:p>
            <a:pPr>
              <a:spcBef>
                <a:spcPts val="1200"/>
              </a:spcBef>
            </a:pPr>
            <a:r>
              <a:rPr lang="en-US" altLang="zh-TW" sz="2000" b="1" dirty="0" smtClean="0">
                <a:solidFill>
                  <a:schemeClr val="accent6">
                    <a:lumMod val="50000"/>
                  </a:schemeClr>
                </a:solidFill>
              </a:rPr>
              <a:t>Department of Computer Science &amp; Engineering</a:t>
            </a:r>
          </a:p>
          <a:p>
            <a:r>
              <a:rPr lang="en-US" altLang="zh-TW" sz="2000" b="1" dirty="0" smtClean="0">
                <a:solidFill>
                  <a:schemeClr val="accent6">
                    <a:lumMod val="50000"/>
                  </a:schemeClr>
                </a:solidFill>
              </a:rPr>
              <a:t>Yuan </a:t>
            </a:r>
            <a:r>
              <a:rPr lang="en-US" altLang="zh-TW" sz="2000" b="1" dirty="0" err="1" smtClean="0">
                <a:solidFill>
                  <a:schemeClr val="accent6">
                    <a:lumMod val="50000"/>
                  </a:schemeClr>
                </a:solidFill>
              </a:rPr>
              <a:t>Ze</a:t>
            </a:r>
            <a:r>
              <a:rPr lang="en-US" altLang="zh-TW" sz="2000" b="1" dirty="0" smtClean="0">
                <a:solidFill>
                  <a:schemeClr val="accent6">
                    <a:lumMod val="50000"/>
                  </a:schemeClr>
                </a:solidFill>
              </a:rPr>
              <a:t> University</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Fork-Join Programming Model</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10</a:t>
            </a:fld>
            <a:endParaRPr lang="zh-TW" alt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500034" y="1857364"/>
            <a:ext cx="8120001" cy="406666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 Used in this Tutorial</a:t>
            </a:r>
            <a:endParaRPr lang="en-US" dirty="0"/>
          </a:p>
        </p:txBody>
      </p:sp>
      <p:sp>
        <p:nvSpPr>
          <p:cNvPr id="3" name="Content Placeholder 2"/>
          <p:cNvSpPr>
            <a:spLocks noGrp="1"/>
          </p:cNvSpPr>
          <p:nvPr>
            <p:ph idx="1"/>
          </p:nvPr>
        </p:nvSpPr>
        <p:spPr/>
        <p:txBody>
          <a:bodyPr/>
          <a:lstStyle/>
          <a:p>
            <a:r>
              <a:rPr lang="en-US" dirty="0" err="1" smtClean="0"/>
              <a:t>Ubuntu</a:t>
            </a:r>
            <a:r>
              <a:rPr lang="en-US" dirty="0" smtClean="0"/>
              <a:t> Linux version 9.04 Desktop Edition</a:t>
            </a:r>
          </a:p>
          <a:p>
            <a:pPr>
              <a:buNone/>
            </a:pPr>
            <a:r>
              <a:rPr lang="en-US" dirty="0" smtClean="0"/>
              <a:t>	(64-bit version)</a:t>
            </a:r>
          </a:p>
          <a:p>
            <a:pPr>
              <a:spcBef>
                <a:spcPts val="1800"/>
              </a:spcBef>
            </a:pPr>
            <a:r>
              <a:rPr lang="en-US" dirty="0" smtClean="0"/>
              <a:t> </a:t>
            </a:r>
            <a:r>
              <a:rPr lang="en-US" dirty="0" err="1" smtClean="0"/>
              <a:t>gcc</a:t>
            </a:r>
            <a:r>
              <a:rPr lang="en-US" dirty="0" smtClean="0"/>
              <a:t> (version 4.3.3)</a:t>
            </a:r>
          </a:p>
          <a:p>
            <a:pPr lvl="1">
              <a:buFont typeface="Wingdings" pitchFamily="2" charset="2"/>
              <a:buChar char="Ø"/>
            </a:pPr>
            <a:r>
              <a:rPr lang="en-US" dirty="0" smtClean="0"/>
              <a:t> $ </a:t>
            </a:r>
            <a:r>
              <a:rPr lang="en-US" dirty="0" err="1" smtClean="0"/>
              <a:t>gcc</a:t>
            </a:r>
            <a:r>
              <a:rPr lang="en-US" dirty="0" smtClean="0"/>
              <a:t> --version</a:t>
            </a:r>
          </a:p>
          <a:p>
            <a:pPr lvl="1">
              <a:buFont typeface="Wingdings" pitchFamily="2" charset="2"/>
              <a:buChar char="Ø"/>
            </a:pPr>
            <a:r>
              <a:rPr lang="en-US" dirty="0" smtClean="0"/>
              <a:t> $ </a:t>
            </a:r>
            <a:r>
              <a:rPr lang="en-US" dirty="0" err="1" smtClean="0"/>
              <a:t>gcc</a:t>
            </a:r>
            <a:r>
              <a:rPr lang="en-US" dirty="0" smtClean="0"/>
              <a:t> –v</a:t>
            </a:r>
          </a:p>
          <a:p>
            <a:pPr>
              <a:buFont typeface="Wingdings" pitchFamily="2" charset="2"/>
              <a:buChar char="Ø"/>
            </a:pPr>
            <a:endParaRPr lang="en-US" dirty="0" smtClean="0"/>
          </a:p>
          <a:p>
            <a:r>
              <a:rPr lang="en-US" dirty="0" smtClean="0"/>
              <a:t> </a:t>
            </a:r>
            <a:r>
              <a:rPr lang="en-US" dirty="0" err="1" smtClean="0"/>
              <a:t>gcc</a:t>
            </a:r>
            <a:r>
              <a:rPr lang="en-US" dirty="0" smtClean="0"/>
              <a:t> version 4.1.2 (on Luna): OK</a:t>
            </a: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11</a:t>
            </a:fld>
            <a:endParaRPr lang="zh-TW" altLang="en-US"/>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Your First C Program</a:t>
            </a:r>
            <a:br>
              <a:rPr lang="en-US" dirty="0" smtClean="0"/>
            </a:br>
            <a:r>
              <a:rPr lang="en-US" sz="2000" dirty="0" smtClean="0"/>
              <a:t>(</a:t>
            </a:r>
            <a:r>
              <a:rPr lang="en-US" sz="2000" dirty="0" err="1" smtClean="0"/>
              <a:t>HelloWorld.c</a:t>
            </a:r>
            <a:r>
              <a:rPr lang="en-US" sz="2000" dirty="0" smtClean="0"/>
              <a:t>)</a:t>
            </a:r>
            <a:endParaRPr lang="en-US" sz="2000" dirty="0"/>
          </a:p>
        </p:txBody>
      </p:sp>
      <p:sp>
        <p:nvSpPr>
          <p:cNvPr id="4" name="Content Placeholder 2"/>
          <p:cNvSpPr>
            <a:spLocks noGrp="1"/>
          </p:cNvSpPr>
          <p:nvPr>
            <p:ph idx="1"/>
          </p:nvPr>
        </p:nvSpPr>
        <p:spPr>
          <a:xfrm>
            <a:off x="457200" y="1571612"/>
            <a:ext cx="8229600" cy="4554551"/>
          </a:xfrm>
          <a:ln w="19050">
            <a:solidFill>
              <a:schemeClr val="accent6">
                <a:lumMod val="50000"/>
              </a:schemeClr>
            </a:solidFill>
          </a:ln>
        </p:spPr>
        <p:txBody>
          <a:bodyPr>
            <a:normAutofit/>
          </a:bodyPr>
          <a:lstStyle/>
          <a:p>
            <a:pPr>
              <a:buNone/>
            </a:pPr>
            <a:r>
              <a:rPr lang="en-US" sz="2400" dirty="0" smtClean="0"/>
              <a:t>#include &lt;</a:t>
            </a:r>
            <a:r>
              <a:rPr lang="en-US" sz="2400" dirty="0" err="1" smtClean="0"/>
              <a:t>stdio.h</a:t>
            </a:r>
            <a:r>
              <a:rPr lang="en-US" sz="2400" dirty="0" smtClean="0"/>
              <a:t>&gt;</a:t>
            </a:r>
          </a:p>
          <a:p>
            <a:pPr>
              <a:buNone/>
            </a:pPr>
            <a:endParaRPr lang="en-US" sz="2400" dirty="0" smtClean="0"/>
          </a:p>
          <a:p>
            <a:pPr>
              <a:buNone/>
            </a:pPr>
            <a:r>
              <a:rPr lang="en-US" sz="2400" dirty="0" err="1" smtClean="0"/>
              <a:t>int</a:t>
            </a:r>
            <a:r>
              <a:rPr lang="en-US" sz="2400" dirty="0" smtClean="0"/>
              <a:t> main()</a:t>
            </a:r>
          </a:p>
          <a:p>
            <a:pPr>
              <a:buNone/>
            </a:pPr>
            <a:r>
              <a:rPr lang="en-US" sz="2400" dirty="0" smtClean="0"/>
              <a:t>{</a:t>
            </a:r>
          </a:p>
          <a:p>
            <a:pPr>
              <a:buNone/>
            </a:pPr>
            <a:r>
              <a:rPr lang="en-US" sz="2400" dirty="0" smtClean="0"/>
              <a:t>    </a:t>
            </a:r>
            <a:r>
              <a:rPr lang="en-US" sz="2400" dirty="0" err="1" smtClean="0"/>
              <a:t>printf</a:t>
            </a:r>
            <a:r>
              <a:rPr lang="en-US" sz="2400" dirty="0" smtClean="0"/>
              <a:t>("Hello World\n");</a:t>
            </a:r>
          </a:p>
          <a:p>
            <a:pPr>
              <a:buNone/>
            </a:pPr>
            <a:r>
              <a:rPr lang="en-US" sz="2400" dirty="0" smtClean="0"/>
              <a:t>}</a:t>
            </a: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12</a:t>
            </a:fld>
            <a:endParaRPr lang="zh-TW" altLang="en-US"/>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Compiling Your C Program</a:t>
            </a:r>
            <a:endParaRPr lang="en-US" dirty="0"/>
          </a:p>
        </p:txBody>
      </p:sp>
      <p:sp>
        <p:nvSpPr>
          <p:cNvPr id="3" name="Content Placeholder 2"/>
          <p:cNvSpPr>
            <a:spLocks noGrp="1"/>
          </p:cNvSpPr>
          <p:nvPr>
            <p:ph idx="1"/>
          </p:nvPr>
        </p:nvSpPr>
        <p:spPr>
          <a:xfrm>
            <a:off x="457200" y="1600200"/>
            <a:ext cx="8229600" cy="4972072"/>
          </a:xfrm>
        </p:spPr>
        <p:txBody>
          <a:bodyPr/>
          <a:lstStyle/>
          <a:p>
            <a:r>
              <a:rPr lang="en-US" dirty="0" smtClean="0"/>
              <a:t>Method #1</a:t>
            </a:r>
          </a:p>
          <a:p>
            <a:pPr>
              <a:buNone/>
            </a:pPr>
            <a:r>
              <a:rPr lang="en-US" dirty="0" smtClean="0"/>
              <a:t>		$ </a:t>
            </a:r>
            <a:r>
              <a:rPr lang="en-US" dirty="0" err="1" smtClean="0">
                <a:solidFill>
                  <a:srgbClr val="C00000"/>
                </a:solidFill>
              </a:rPr>
              <a:t>gcc</a:t>
            </a:r>
            <a:r>
              <a:rPr lang="en-US" dirty="0" smtClean="0">
                <a:solidFill>
                  <a:srgbClr val="C00000"/>
                </a:solidFill>
              </a:rPr>
              <a:t>  </a:t>
            </a:r>
            <a:r>
              <a:rPr lang="en-US" dirty="0" err="1" smtClean="0">
                <a:solidFill>
                  <a:srgbClr val="C00000"/>
                </a:solidFill>
              </a:rPr>
              <a:t>HelloWorld.c</a:t>
            </a:r>
            <a:endParaRPr lang="en-US" dirty="0" smtClean="0">
              <a:solidFill>
                <a:srgbClr val="C00000"/>
              </a:solidFill>
            </a:endParaRPr>
          </a:p>
          <a:p>
            <a:pPr>
              <a:spcBef>
                <a:spcPts val="600"/>
              </a:spcBef>
              <a:buNone/>
            </a:pPr>
            <a:r>
              <a:rPr lang="en-US" sz="2400" dirty="0" smtClean="0"/>
              <a:t>		/* the executable file “</a:t>
            </a:r>
            <a:r>
              <a:rPr lang="en-US" sz="2400" dirty="0" err="1" smtClean="0"/>
              <a:t>a.out</a:t>
            </a:r>
            <a:r>
              <a:rPr lang="en-US" sz="2400" dirty="0" smtClean="0"/>
              <a:t>” (default) will be generated</a:t>
            </a:r>
          </a:p>
          <a:p>
            <a:pPr>
              <a:spcBef>
                <a:spcPts val="600"/>
              </a:spcBef>
              <a:buNone/>
            </a:pPr>
            <a:r>
              <a:rPr lang="en-US" sz="2400" dirty="0" smtClean="0"/>
              <a:t>		  */</a:t>
            </a:r>
          </a:p>
          <a:p>
            <a:pPr>
              <a:spcBef>
                <a:spcPts val="2400"/>
              </a:spcBef>
            </a:pPr>
            <a:r>
              <a:rPr lang="en-US" dirty="0" smtClean="0"/>
              <a:t>Method #2</a:t>
            </a:r>
          </a:p>
          <a:p>
            <a:pPr>
              <a:spcBef>
                <a:spcPts val="24"/>
              </a:spcBef>
              <a:buNone/>
            </a:pPr>
            <a:r>
              <a:rPr lang="en-US" dirty="0" smtClean="0"/>
              <a:t>		$ </a:t>
            </a:r>
            <a:r>
              <a:rPr lang="en-US" dirty="0" err="1" smtClean="0">
                <a:solidFill>
                  <a:srgbClr val="C00000"/>
                </a:solidFill>
              </a:rPr>
              <a:t>gcc</a:t>
            </a:r>
            <a:r>
              <a:rPr lang="en-US" dirty="0" smtClean="0">
                <a:solidFill>
                  <a:srgbClr val="C00000"/>
                </a:solidFill>
              </a:rPr>
              <a:t>  </a:t>
            </a:r>
            <a:r>
              <a:rPr lang="en-US" b="1" dirty="0" smtClean="0">
                <a:solidFill>
                  <a:srgbClr val="C00000"/>
                </a:solidFill>
              </a:rPr>
              <a:t>-o  </a:t>
            </a:r>
            <a:r>
              <a:rPr lang="en-US" b="1" dirty="0" err="1" smtClean="0">
                <a:solidFill>
                  <a:srgbClr val="C00000"/>
                </a:solidFill>
              </a:rPr>
              <a:t>HelloW</a:t>
            </a:r>
            <a:r>
              <a:rPr lang="en-US" dirty="0" smtClean="0">
                <a:solidFill>
                  <a:srgbClr val="C00000"/>
                </a:solidFill>
              </a:rPr>
              <a:t>  </a:t>
            </a:r>
            <a:r>
              <a:rPr lang="en-US" dirty="0" err="1" smtClean="0">
                <a:solidFill>
                  <a:srgbClr val="C00000"/>
                </a:solidFill>
              </a:rPr>
              <a:t>HelloWorld.c</a:t>
            </a:r>
            <a:endParaRPr lang="en-US" dirty="0" smtClean="0">
              <a:solidFill>
                <a:srgbClr val="C00000"/>
              </a:solidFill>
            </a:endParaRPr>
          </a:p>
          <a:p>
            <a:pPr>
              <a:spcBef>
                <a:spcPts val="576"/>
              </a:spcBef>
              <a:buNone/>
            </a:pPr>
            <a:r>
              <a:rPr lang="en-US" sz="2400" dirty="0" smtClean="0"/>
              <a:t>		/* the executable file “</a:t>
            </a:r>
            <a:r>
              <a:rPr lang="en-US" sz="2400" dirty="0" err="1" smtClean="0"/>
              <a:t>HelloW</a:t>
            </a:r>
            <a:r>
              <a:rPr lang="en-US" sz="2400" dirty="0" smtClean="0"/>
              <a:t>” (instead of “</a:t>
            </a:r>
            <a:r>
              <a:rPr lang="en-US" sz="2400" dirty="0" err="1" smtClean="0"/>
              <a:t>a.out</a:t>
            </a:r>
            <a:r>
              <a:rPr lang="en-US" sz="2400" dirty="0" smtClean="0"/>
              <a:t>”) will </a:t>
            </a:r>
          </a:p>
          <a:p>
            <a:pPr>
              <a:spcBef>
                <a:spcPts val="576"/>
              </a:spcBef>
              <a:buNone/>
            </a:pPr>
            <a:r>
              <a:rPr lang="en-US" sz="2400" dirty="0" smtClean="0"/>
              <a:t>		  * be generated </a:t>
            </a:r>
          </a:p>
          <a:p>
            <a:pPr>
              <a:spcBef>
                <a:spcPts val="576"/>
              </a:spcBef>
              <a:buNone/>
            </a:pPr>
            <a:r>
              <a:rPr lang="en-US" sz="2400" dirty="0" smtClean="0"/>
              <a:t>		  */</a:t>
            </a:r>
          </a:p>
          <a:p>
            <a:pPr>
              <a:spcBef>
                <a:spcPts val="24"/>
              </a:spcBef>
              <a:buNone/>
            </a:pPr>
            <a:endParaRPr lang="en-US" dirty="0" smtClean="0">
              <a:solidFill>
                <a:srgbClr val="C00000"/>
              </a:solidFill>
            </a:endParaRPr>
          </a:p>
          <a:p>
            <a:pPr>
              <a:spcBef>
                <a:spcPts val="24"/>
              </a:spcBef>
              <a:buNone/>
            </a:pPr>
            <a:endParaRPr lang="en-US" dirty="0" smtClean="0">
              <a:solidFill>
                <a:srgbClr val="C00000"/>
              </a:solidFill>
            </a:endParaRPr>
          </a:p>
          <a:p>
            <a:pPr>
              <a:spcBef>
                <a:spcPts val="24"/>
              </a:spcBef>
              <a:buNone/>
            </a:pPr>
            <a:endParaRPr lang="en-US" dirty="0" smtClean="0">
              <a:solidFill>
                <a:srgbClr val="C00000"/>
              </a:solidFill>
            </a:endParaRPr>
          </a:p>
          <a:p>
            <a:pPr>
              <a:spcBef>
                <a:spcPts val="0"/>
              </a:spcBef>
              <a:buNone/>
            </a:pPr>
            <a:endParaRPr lang="en-US" dirty="0" smtClean="0"/>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pPr/>
              <a:t>13</a:t>
            </a:fld>
            <a:endParaRPr lang="zh-TW" altLang="en-US"/>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Executing Your First C Program</a:t>
            </a:r>
            <a:endParaRPr lang="en-US" dirty="0"/>
          </a:p>
        </p:txBody>
      </p:sp>
      <p:sp>
        <p:nvSpPr>
          <p:cNvPr id="3" name="Content Placeholder 2"/>
          <p:cNvSpPr>
            <a:spLocks noGrp="1"/>
          </p:cNvSpPr>
          <p:nvPr>
            <p:ph idx="1"/>
          </p:nvPr>
        </p:nvSpPr>
        <p:spPr/>
        <p:txBody>
          <a:bodyPr>
            <a:normAutofit/>
          </a:bodyPr>
          <a:lstStyle/>
          <a:p>
            <a:r>
              <a:rPr lang="en-US" dirty="0" smtClean="0"/>
              <a:t>Method #1</a:t>
            </a:r>
          </a:p>
          <a:p>
            <a:pPr>
              <a:spcBef>
                <a:spcPts val="600"/>
              </a:spcBef>
              <a:buNone/>
            </a:pPr>
            <a:r>
              <a:rPr lang="en-US" dirty="0" smtClean="0"/>
              <a:t>		$ ./</a:t>
            </a:r>
            <a:r>
              <a:rPr lang="en-US" dirty="0" err="1" smtClean="0">
                <a:solidFill>
                  <a:srgbClr val="C00000"/>
                </a:solidFill>
              </a:rPr>
              <a:t>a.out</a:t>
            </a:r>
            <a:endParaRPr lang="en-US" dirty="0" smtClean="0">
              <a:solidFill>
                <a:srgbClr val="C00000"/>
              </a:solidFill>
            </a:endParaRPr>
          </a:p>
          <a:p>
            <a:pPr>
              <a:spcBef>
                <a:spcPts val="600"/>
              </a:spcBef>
              <a:buNone/>
            </a:pPr>
            <a:r>
              <a:rPr lang="en-US" dirty="0" smtClean="0"/>
              <a:t>		</a:t>
            </a:r>
            <a:r>
              <a:rPr lang="en-US" sz="2400" dirty="0" smtClean="0"/>
              <a:t>/* if “$ </a:t>
            </a:r>
            <a:r>
              <a:rPr lang="en-US" sz="2400" dirty="0" err="1" smtClean="0">
                <a:solidFill>
                  <a:srgbClr val="C00000"/>
                </a:solidFill>
              </a:rPr>
              <a:t>gcc</a:t>
            </a:r>
            <a:r>
              <a:rPr lang="en-US" sz="2400" dirty="0" smtClean="0">
                <a:solidFill>
                  <a:srgbClr val="C00000"/>
                </a:solidFill>
              </a:rPr>
              <a:t>  </a:t>
            </a:r>
            <a:r>
              <a:rPr lang="en-US" sz="2400" dirty="0" err="1" smtClean="0">
                <a:solidFill>
                  <a:srgbClr val="C00000"/>
                </a:solidFill>
              </a:rPr>
              <a:t>HelloWorld.c</a:t>
            </a:r>
            <a:r>
              <a:rPr lang="en-US" sz="2400" dirty="0" smtClean="0"/>
              <a:t>” was used. */</a:t>
            </a:r>
          </a:p>
          <a:p>
            <a:pPr>
              <a:spcBef>
                <a:spcPts val="2400"/>
              </a:spcBef>
            </a:pPr>
            <a:r>
              <a:rPr lang="en-US" dirty="0" smtClean="0"/>
              <a:t>Method #2</a:t>
            </a:r>
          </a:p>
          <a:p>
            <a:pPr>
              <a:spcBef>
                <a:spcPts val="600"/>
              </a:spcBef>
              <a:buNone/>
            </a:pPr>
            <a:r>
              <a:rPr lang="en-US" dirty="0" smtClean="0"/>
              <a:t>		$ ./</a:t>
            </a:r>
            <a:r>
              <a:rPr lang="en-US" dirty="0" err="1" smtClean="0">
                <a:solidFill>
                  <a:srgbClr val="C00000"/>
                </a:solidFill>
              </a:rPr>
              <a:t>HelloW</a:t>
            </a:r>
            <a:endParaRPr lang="en-US" dirty="0" smtClean="0">
              <a:solidFill>
                <a:srgbClr val="C00000"/>
              </a:solidFill>
            </a:endParaRPr>
          </a:p>
          <a:p>
            <a:pPr>
              <a:spcBef>
                <a:spcPts val="600"/>
              </a:spcBef>
              <a:buNone/>
            </a:pPr>
            <a:r>
              <a:rPr lang="en-US" dirty="0" smtClean="0"/>
              <a:t>		</a:t>
            </a:r>
            <a:r>
              <a:rPr lang="en-US" sz="2400" dirty="0" smtClean="0"/>
              <a:t>/* if “$ </a:t>
            </a:r>
            <a:r>
              <a:rPr lang="en-US" sz="2400" dirty="0" err="1" smtClean="0">
                <a:solidFill>
                  <a:srgbClr val="C00000"/>
                </a:solidFill>
              </a:rPr>
              <a:t>gcc</a:t>
            </a:r>
            <a:r>
              <a:rPr lang="en-US" sz="2400" dirty="0" smtClean="0">
                <a:solidFill>
                  <a:srgbClr val="C00000"/>
                </a:solidFill>
              </a:rPr>
              <a:t>  -o  </a:t>
            </a:r>
            <a:r>
              <a:rPr lang="en-US" sz="2400" dirty="0" err="1" smtClean="0">
                <a:solidFill>
                  <a:srgbClr val="C00000"/>
                </a:solidFill>
              </a:rPr>
              <a:t>HelloW</a:t>
            </a:r>
            <a:r>
              <a:rPr lang="en-US" sz="2400" dirty="0" smtClean="0">
                <a:solidFill>
                  <a:srgbClr val="C00000"/>
                </a:solidFill>
              </a:rPr>
              <a:t>  </a:t>
            </a:r>
            <a:r>
              <a:rPr lang="en-US" sz="2400" dirty="0" err="1" smtClean="0">
                <a:solidFill>
                  <a:srgbClr val="C00000"/>
                </a:solidFill>
              </a:rPr>
              <a:t>HelloWorld.c</a:t>
            </a:r>
            <a:r>
              <a:rPr lang="en-US" sz="2400" dirty="0" smtClean="0"/>
              <a:t>”</a:t>
            </a:r>
            <a:r>
              <a:rPr lang="en-US" sz="2400" dirty="0" smtClean="0">
                <a:solidFill>
                  <a:srgbClr val="C00000"/>
                </a:solidFill>
              </a:rPr>
              <a:t> </a:t>
            </a:r>
            <a:r>
              <a:rPr lang="en-US" sz="2400" dirty="0" smtClean="0"/>
              <a:t>was used */</a:t>
            </a:r>
          </a:p>
          <a:p>
            <a:pPr>
              <a:buNone/>
            </a:pPr>
            <a:endParaRPr lang="en-US" dirty="0"/>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pPr/>
              <a:t>14</a:t>
            </a:fld>
            <a:endParaRPr lang="zh-TW" altLang="en-US"/>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 Simple </a:t>
            </a:r>
            <a:r>
              <a:rPr lang="en-US" dirty="0" err="1" smtClean="0"/>
              <a:t>Makefile</a:t>
            </a:r>
            <a:r>
              <a:rPr lang="en-US" dirty="0" smtClean="0"/>
              <a:t/>
            </a:r>
            <a:br>
              <a:rPr lang="en-US" dirty="0" smtClean="0"/>
            </a:br>
            <a:r>
              <a:rPr lang="en-US" sz="2000" dirty="0" smtClean="0"/>
              <a:t>(for </a:t>
            </a:r>
            <a:r>
              <a:rPr lang="en-US" sz="2000" dirty="0" err="1" smtClean="0"/>
              <a:t>HelloWorld.c</a:t>
            </a:r>
            <a:r>
              <a:rPr lang="en-US" sz="2000" dirty="0" smtClean="0"/>
              <a:t>)</a:t>
            </a:r>
            <a:endParaRPr lang="en-US" sz="2000" dirty="0"/>
          </a:p>
        </p:txBody>
      </p:sp>
      <p:sp>
        <p:nvSpPr>
          <p:cNvPr id="4" name="Content Placeholder 2"/>
          <p:cNvSpPr>
            <a:spLocks noGrp="1"/>
          </p:cNvSpPr>
          <p:nvPr>
            <p:ph idx="1"/>
          </p:nvPr>
        </p:nvSpPr>
        <p:spPr>
          <a:xfrm>
            <a:off x="457200" y="2176153"/>
            <a:ext cx="8229600" cy="1000132"/>
          </a:xfrm>
          <a:ln w="19050">
            <a:solidFill>
              <a:schemeClr val="accent6">
                <a:lumMod val="50000"/>
              </a:schemeClr>
            </a:solidFill>
          </a:ln>
        </p:spPr>
        <p:txBody>
          <a:bodyPr>
            <a:normAutofit/>
          </a:bodyPr>
          <a:lstStyle/>
          <a:p>
            <a:pPr>
              <a:buNone/>
            </a:pPr>
            <a:r>
              <a:rPr lang="en-US" sz="2000" dirty="0" err="1" smtClean="0"/>
              <a:t>HelloWorld</a:t>
            </a:r>
            <a:r>
              <a:rPr lang="en-US" sz="2000" dirty="0" smtClean="0"/>
              <a:t>: </a:t>
            </a:r>
            <a:r>
              <a:rPr lang="en-US" sz="2000" dirty="0" err="1" smtClean="0"/>
              <a:t>HelloWorld.c</a:t>
            </a:r>
            <a:endParaRPr lang="en-US" sz="2000" dirty="0" smtClean="0"/>
          </a:p>
          <a:p>
            <a:pPr>
              <a:buNone/>
            </a:pPr>
            <a:r>
              <a:rPr lang="en-US" sz="2000" dirty="0" smtClean="0"/>
              <a:t>	</a:t>
            </a:r>
            <a:r>
              <a:rPr lang="en-US" sz="2000" dirty="0" err="1" smtClean="0"/>
              <a:t>gcc</a:t>
            </a:r>
            <a:r>
              <a:rPr lang="en-US" sz="2000" dirty="0" smtClean="0"/>
              <a:t> -o </a:t>
            </a:r>
            <a:r>
              <a:rPr lang="en-US" sz="2000" dirty="0" err="1" smtClean="0"/>
              <a:t>HelloWorld</a:t>
            </a:r>
            <a:r>
              <a:rPr lang="en-US" sz="2000" dirty="0" smtClean="0"/>
              <a:t> </a:t>
            </a:r>
            <a:r>
              <a:rPr lang="en-US" sz="2000" dirty="0" err="1" smtClean="0"/>
              <a:t>HelloWorld.c</a:t>
            </a:r>
            <a:endParaRPr lang="en-US" sz="2000" dirty="0" smtClean="0"/>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15</a:t>
            </a:fld>
            <a:endParaRPr lang="zh-TW" altLang="en-US"/>
          </a:p>
        </p:txBody>
      </p:sp>
      <p:sp>
        <p:nvSpPr>
          <p:cNvPr id="5" name="TextBox 4"/>
          <p:cNvSpPr txBox="1"/>
          <p:nvPr/>
        </p:nvSpPr>
        <p:spPr>
          <a:xfrm>
            <a:off x="428596" y="1714488"/>
            <a:ext cx="1643074" cy="461665"/>
          </a:xfrm>
          <a:prstGeom prst="rect">
            <a:avLst/>
          </a:prstGeom>
          <a:noFill/>
        </p:spPr>
        <p:txBody>
          <a:bodyPr wrap="square" rtlCol="0">
            <a:spAutoFit/>
          </a:bodyPr>
          <a:lstStyle/>
          <a:p>
            <a:r>
              <a:rPr lang="en-US" sz="2400" dirty="0" err="1" smtClean="0">
                <a:solidFill>
                  <a:srgbClr val="C00000"/>
                </a:solidFill>
              </a:rPr>
              <a:t>Makefile</a:t>
            </a:r>
            <a:endParaRPr lang="en-US" sz="2400" dirty="0">
              <a:solidFill>
                <a:srgbClr val="C00000"/>
              </a:solidFill>
            </a:endParaRPr>
          </a:p>
        </p:txBody>
      </p:sp>
      <p:sp>
        <p:nvSpPr>
          <p:cNvPr id="7" name="Content Placeholder 2"/>
          <p:cNvSpPr txBox="1">
            <a:spLocks/>
          </p:cNvSpPr>
          <p:nvPr/>
        </p:nvSpPr>
        <p:spPr>
          <a:xfrm>
            <a:off x="457200" y="3857628"/>
            <a:ext cx="8186766" cy="2214577"/>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60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The first line: “</a:t>
            </a:r>
            <a:r>
              <a:rPr kumimoji="0" lang="en-US" sz="2200" b="0" i="0" u="none" strike="noStrike" kern="1200" cap="none" spc="0" normalizeH="0" baseline="0" noProof="0" dirty="0" err="1" smtClean="0">
                <a:ln>
                  <a:noFill/>
                </a:ln>
                <a:solidFill>
                  <a:schemeClr val="tx1"/>
                </a:solidFill>
                <a:effectLst/>
                <a:uLnTx/>
                <a:uFillTx/>
                <a:latin typeface="+mn-lt"/>
                <a:ea typeface="+mn-ea"/>
                <a:cs typeface="+mn-cs"/>
              </a:rPr>
              <a:t>HelloWorld</a:t>
            </a:r>
            <a:r>
              <a:rPr kumimoji="0" lang="en-US" sz="2200" b="0" i="0" u="none" strike="noStrike" kern="1200" cap="none" spc="0" normalizeH="0" baseline="0" noProof="0" dirty="0" smtClean="0">
                <a:ln>
                  <a:noFill/>
                </a:ln>
                <a:solidFill>
                  <a:schemeClr val="tx1"/>
                </a:solidFill>
                <a:effectLst/>
                <a:uLnTx/>
                <a:uFillTx/>
                <a:latin typeface="+mn-lt"/>
                <a:ea typeface="+mn-ea"/>
                <a:cs typeface="+mn-cs"/>
              </a:rPr>
              <a:t>” is</a:t>
            </a:r>
            <a:r>
              <a:rPr kumimoji="0" lang="en-US" sz="2200" b="0" i="0" u="none" strike="noStrike" kern="1200" cap="none" spc="0" normalizeH="0" noProof="0" dirty="0" smtClean="0">
                <a:ln>
                  <a:noFill/>
                </a:ln>
                <a:solidFill>
                  <a:schemeClr val="tx1"/>
                </a:solidFill>
                <a:effectLst/>
                <a:uLnTx/>
                <a:uFillTx/>
                <a:latin typeface="+mn-lt"/>
                <a:ea typeface="+mn-ea"/>
                <a:cs typeface="+mn-cs"/>
              </a:rPr>
              <a:t> the binary target.</a:t>
            </a:r>
          </a:p>
          <a:p>
            <a:pPr marL="342900" marR="0" lvl="0" indent="-342900" algn="just" defTabSz="914400" rtl="0" eaLnBrk="1" fontAlgn="auto" latinLnBrk="0" hangingPunct="1">
              <a:lnSpc>
                <a:spcPct val="100000"/>
              </a:lnSpc>
              <a:spcBef>
                <a:spcPct val="20000"/>
              </a:spcBef>
              <a:spcAft>
                <a:spcPts val="600"/>
              </a:spcAft>
              <a:buClrTx/>
              <a:buSzTx/>
              <a:buFont typeface="Arial" pitchFamily="34" charset="0"/>
              <a:buChar char="•"/>
              <a:tabLst/>
              <a:defRPr/>
            </a:pPr>
            <a:r>
              <a:rPr lang="en-US" sz="2200" noProof="0" dirty="0" smtClean="0"/>
              <a:t>The second line (</a:t>
            </a:r>
            <a:r>
              <a:rPr lang="en-US" sz="2200" noProof="0" dirty="0" err="1" smtClean="0"/>
              <a:t>gcc</a:t>
            </a:r>
            <a:r>
              <a:rPr lang="en-US" sz="2200" noProof="0" dirty="0" smtClean="0"/>
              <a:t> –o …), which is a build rule, must begin with a </a:t>
            </a:r>
            <a:r>
              <a:rPr lang="en-US" sz="2200" b="1" u="sng" noProof="0" dirty="0" smtClean="0"/>
              <a:t>tab</a:t>
            </a:r>
            <a:r>
              <a:rPr lang="en-US" sz="2200" noProof="0" dirty="0" smtClean="0"/>
              <a:t>.</a:t>
            </a: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To compile, just type</a:t>
            </a:r>
          </a:p>
          <a:p>
            <a:pPr marL="342900" marR="0" lvl="0" indent="-342900" algn="l" defTabSz="914400" rtl="0" eaLnBrk="1" fontAlgn="auto" latinLnBrk="0" hangingPunct="1">
              <a:lnSpc>
                <a:spcPct val="100000"/>
              </a:lnSpc>
              <a:spcAft>
                <a:spcPts val="0"/>
              </a:spcAft>
              <a:buClrTx/>
              <a:buSzTx/>
              <a:buFont typeface="Arial" pitchFamily="34" charset="0"/>
              <a:buNone/>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		$ make	</a:t>
            </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 Program – For Loop &amp; </a:t>
            </a:r>
            <a:r>
              <a:rPr lang="en-US" dirty="0" err="1" smtClean="0"/>
              <a:t>printf</a:t>
            </a:r>
            <a:r>
              <a:rPr lang="en-US" dirty="0" smtClean="0"/>
              <a:t/>
            </a:r>
            <a:br>
              <a:rPr lang="en-US" dirty="0" smtClean="0"/>
            </a:br>
            <a:r>
              <a:rPr lang="en-US" sz="2000" dirty="0" smtClean="0"/>
              <a:t>(HelloWorld_2.c)</a:t>
            </a:r>
            <a:endParaRPr lang="en-US" sz="2000" dirty="0"/>
          </a:p>
        </p:txBody>
      </p:sp>
      <p:sp>
        <p:nvSpPr>
          <p:cNvPr id="4" name="Content Placeholder 2"/>
          <p:cNvSpPr>
            <a:spLocks noGrp="1"/>
          </p:cNvSpPr>
          <p:nvPr>
            <p:ph idx="1"/>
          </p:nvPr>
        </p:nvSpPr>
        <p:spPr>
          <a:xfrm>
            <a:off x="457200" y="1571612"/>
            <a:ext cx="8229600" cy="4554551"/>
          </a:xfrm>
          <a:ln w="19050">
            <a:solidFill>
              <a:schemeClr val="accent6">
                <a:lumMod val="50000"/>
              </a:schemeClr>
            </a:solidFill>
          </a:ln>
        </p:spPr>
        <p:txBody>
          <a:bodyPr>
            <a:normAutofit/>
          </a:bodyPr>
          <a:lstStyle/>
          <a:p>
            <a:pPr>
              <a:buNone/>
            </a:pPr>
            <a:r>
              <a:rPr lang="en-US" sz="2000" dirty="0" smtClean="0"/>
              <a:t>#include &lt;</a:t>
            </a:r>
            <a:r>
              <a:rPr lang="en-US" sz="2000" dirty="0" err="1" smtClean="0"/>
              <a:t>stdio.h</a:t>
            </a:r>
            <a:r>
              <a:rPr lang="en-US" sz="2000" dirty="0" smtClean="0"/>
              <a:t>&gt;</a:t>
            </a:r>
          </a:p>
          <a:p>
            <a:pPr>
              <a:buNone/>
            </a:pPr>
            <a:endParaRPr lang="en-US" sz="2000" dirty="0" smtClean="0"/>
          </a:p>
          <a:p>
            <a:pPr>
              <a:buNone/>
            </a:pPr>
            <a:r>
              <a:rPr lang="en-US" sz="2000" dirty="0" err="1" smtClean="0"/>
              <a:t>int</a:t>
            </a:r>
            <a:r>
              <a:rPr lang="en-US" sz="2000" dirty="0" smtClean="0"/>
              <a:t> main()</a:t>
            </a:r>
          </a:p>
          <a:p>
            <a:pPr>
              <a:buNone/>
            </a:pPr>
            <a:r>
              <a:rPr lang="en-US" sz="2000" dirty="0" smtClean="0"/>
              <a:t>{</a:t>
            </a:r>
          </a:p>
          <a:p>
            <a:pPr>
              <a:buNone/>
            </a:pPr>
            <a:r>
              <a:rPr lang="en-US" sz="2000" dirty="0" smtClean="0"/>
              <a:t>    </a:t>
            </a:r>
            <a:r>
              <a:rPr lang="en-US" sz="2000" dirty="0" err="1" smtClean="0"/>
              <a:t>int</a:t>
            </a:r>
            <a:r>
              <a:rPr lang="en-US" sz="2000" dirty="0" smtClean="0"/>
              <a:t> </a:t>
            </a:r>
            <a:r>
              <a:rPr lang="en-US" sz="2000" dirty="0" err="1" smtClean="0"/>
              <a:t>i</a:t>
            </a:r>
            <a:r>
              <a:rPr lang="en-US" sz="2000" dirty="0" smtClean="0"/>
              <a:t>;</a:t>
            </a:r>
          </a:p>
          <a:p>
            <a:pPr>
              <a:buNone/>
            </a:pPr>
            <a:r>
              <a:rPr lang="en-US" sz="2000" dirty="0" smtClean="0"/>
              <a:t>    </a:t>
            </a:r>
          </a:p>
          <a:p>
            <a:pPr>
              <a:buNone/>
            </a:pPr>
            <a:r>
              <a:rPr lang="en-US" sz="2000" dirty="0" smtClean="0"/>
              <a:t>    for (</a:t>
            </a:r>
            <a:r>
              <a:rPr lang="en-US" sz="2000" dirty="0" err="1" smtClean="0"/>
              <a:t>i</a:t>
            </a:r>
            <a:r>
              <a:rPr lang="en-US" sz="2000" dirty="0" smtClean="0"/>
              <a:t>=1; </a:t>
            </a:r>
            <a:r>
              <a:rPr lang="en-US" sz="2000" dirty="0" err="1" smtClean="0"/>
              <a:t>i</a:t>
            </a:r>
            <a:r>
              <a:rPr lang="en-US" sz="2000" dirty="0" smtClean="0"/>
              <a:t>&lt;=10; </a:t>
            </a:r>
            <a:r>
              <a:rPr lang="en-US" sz="2000" dirty="0" err="1" smtClean="0"/>
              <a:t>i</a:t>
            </a:r>
            <a:r>
              <a:rPr lang="en-US" sz="2000" dirty="0" smtClean="0"/>
              <a:t>++)</a:t>
            </a:r>
          </a:p>
          <a:p>
            <a:pPr>
              <a:buNone/>
            </a:pPr>
            <a:r>
              <a:rPr lang="en-US" sz="2000" dirty="0" smtClean="0"/>
              <a:t>    {</a:t>
            </a:r>
          </a:p>
          <a:p>
            <a:pPr>
              <a:buNone/>
            </a:pPr>
            <a:r>
              <a:rPr lang="en-US" sz="2000" dirty="0" smtClean="0"/>
              <a:t>        </a:t>
            </a:r>
            <a:r>
              <a:rPr lang="en-US" sz="2000" dirty="0" err="1" smtClean="0"/>
              <a:t>printf</a:t>
            </a:r>
            <a:r>
              <a:rPr lang="en-US" sz="2000" dirty="0" smtClean="0"/>
              <a:t>("Hello World: %d\n", </a:t>
            </a:r>
            <a:r>
              <a:rPr lang="en-US" sz="2000" dirty="0" err="1" smtClean="0"/>
              <a:t>i</a:t>
            </a:r>
            <a:r>
              <a:rPr lang="en-US" sz="2000" dirty="0" smtClean="0"/>
              <a:t>);</a:t>
            </a:r>
          </a:p>
          <a:p>
            <a:pPr>
              <a:buNone/>
            </a:pPr>
            <a:r>
              <a:rPr lang="en-US" sz="2000" dirty="0" smtClean="0"/>
              <a:t>    }</a:t>
            </a:r>
          </a:p>
          <a:p>
            <a:pPr>
              <a:buNone/>
            </a:pPr>
            <a:r>
              <a:rPr lang="en-US" sz="2000" dirty="0" smtClean="0"/>
              <a:t>}</a:t>
            </a:r>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pPr/>
              <a:t>16</a:t>
            </a:fld>
            <a:endParaRPr lang="zh-TW" altLang="en-US"/>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285884"/>
          </a:xfrm>
        </p:spPr>
        <p:txBody>
          <a:bodyPr>
            <a:normAutofit/>
          </a:bodyPr>
          <a:lstStyle/>
          <a:p>
            <a:r>
              <a:rPr lang="en-US" dirty="0" smtClean="0"/>
              <a:t>Your First </a:t>
            </a:r>
            <a:r>
              <a:rPr lang="en-US" dirty="0" err="1" smtClean="0"/>
              <a:t>OpenMP</a:t>
            </a:r>
            <a:r>
              <a:rPr lang="en-US" dirty="0" smtClean="0"/>
              <a:t> Program</a:t>
            </a:r>
            <a:br>
              <a:rPr lang="en-US" dirty="0" smtClean="0"/>
            </a:br>
            <a:r>
              <a:rPr lang="en-US" sz="2000" dirty="0" smtClean="0"/>
              <a:t>(omp_test00.c)</a:t>
            </a:r>
            <a:endParaRPr lang="en-US" sz="2000" dirty="0"/>
          </a:p>
        </p:txBody>
      </p:sp>
      <p:sp>
        <p:nvSpPr>
          <p:cNvPr id="3" name="Content Placeholder 2"/>
          <p:cNvSpPr>
            <a:spLocks noGrp="1"/>
          </p:cNvSpPr>
          <p:nvPr>
            <p:ph idx="1"/>
          </p:nvPr>
        </p:nvSpPr>
        <p:spPr>
          <a:xfrm>
            <a:off x="457200" y="1571612"/>
            <a:ext cx="8229600" cy="4554551"/>
          </a:xfrm>
          <a:ln w="19050">
            <a:solidFill>
              <a:schemeClr val="accent6">
                <a:lumMod val="50000"/>
              </a:schemeClr>
            </a:solidFill>
          </a:ln>
        </p:spPr>
        <p:txBody>
          <a:bodyPr>
            <a:normAutofit/>
          </a:bodyPr>
          <a:lstStyle/>
          <a:p>
            <a:pPr>
              <a:buNone/>
            </a:pPr>
            <a:r>
              <a:rPr lang="en-US" sz="2400" dirty="0" smtClean="0"/>
              <a:t>#include &lt;</a:t>
            </a:r>
            <a:r>
              <a:rPr lang="en-US" sz="2400" dirty="0" err="1" smtClean="0">
                <a:solidFill>
                  <a:srgbClr val="C00000"/>
                </a:solidFill>
              </a:rPr>
              <a:t>omp.h</a:t>
            </a:r>
            <a:r>
              <a:rPr lang="en-US" sz="2400" dirty="0" smtClean="0"/>
              <a:t>&gt;</a:t>
            </a:r>
          </a:p>
          <a:p>
            <a:pPr>
              <a:buNone/>
            </a:pPr>
            <a:r>
              <a:rPr lang="en-US" sz="2400" dirty="0" smtClean="0"/>
              <a:t>#include &lt;</a:t>
            </a:r>
            <a:r>
              <a:rPr lang="en-US" sz="2400" dirty="0" err="1" smtClean="0"/>
              <a:t>stdio.h</a:t>
            </a:r>
            <a:r>
              <a:rPr lang="en-US" sz="2400" dirty="0" smtClean="0"/>
              <a:t>&gt;</a:t>
            </a:r>
          </a:p>
          <a:p>
            <a:pPr>
              <a:buNone/>
            </a:pPr>
            <a:endParaRPr lang="en-US" sz="2400" dirty="0" smtClean="0"/>
          </a:p>
          <a:p>
            <a:pPr>
              <a:buNone/>
            </a:pPr>
            <a:r>
              <a:rPr lang="en-US" sz="2400" dirty="0" err="1" smtClean="0"/>
              <a:t>int</a:t>
            </a:r>
            <a:r>
              <a:rPr lang="en-US" sz="2400" dirty="0" smtClean="0"/>
              <a:t> main()</a:t>
            </a:r>
          </a:p>
          <a:p>
            <a:pPr>
              <a:buNone/>
            </a:pPr>
            <a:r>
              <a:rPr lang="en-US" sz="2400" dirty="0" smtClean="0"/>
              <a:t>{</a:t>
            </a:r>
          </a:p>
          <a:p>
            <a:pPr>
              <a:buNone/>
            </a:pPr>
            <a:r>
              <a:rPr lang="en-US" sz="2400" dirty="0" smtClean="0"/>
              <a:t>    </a:t>
            </a:r>
            <a:r>
              <a:rPr lang="en-US" sz="2400" dirty="0" smtClean="0">
                <a:solidFill>
                  <a:srgbClr val="C00000"/>
                </a:solidFill>
              </a:rPr>
              <a:t>#</a:t>
            </a:r>
            <a:r>
              <a:rPr lang="en-US" sz="2400" dirty="0" err="1" smtClean="0">
                <a:solidFill>
                  <a:srgbClr val="C00000"/>
                </a:solidFill>
              </a:rPr>
              <a:t>pragma</a:t>
            </a:r>
            <a:r>
              <a:rPr lang="en-US" sz="2400" dirty="0" smtClean="0">
                <a:solidFill>
                  <a:srgbClr val="C00000"/>
                </a:solidFill>
              </a:rPr>
              <a:t>  </a:t>
            </a:r>
            <a:r>
              <a:rPr lang="en-US" sz="2400" dirty="0" err="1" smtClean="0">
                <a:solidFill>
                  <a:srgbClr val="C00000"/>
                </a:solidFill>
              </a:rPr>
              <a:t>omp</a:t>
            </a:r>
            <a:r>
              <a:rPr lang="en-US" sz="2400" dirty="0" smtClean="0">
                <a:solidFill>
                  <a:srgbClr val="C00000"/>
                </a:solidFill>
              </a:rPr>
              <a:t>  parallel</a:t>
            </a:r>
          </a:p>
          <a:p>
            <a:pPr>
              <a:buNone/>
            </a:pPr>
            <a:r>
              <a:rPr lang="en-US" sz="2400" dirty="0" smtClean="0"/>
              <a:t>    </a:t>
            </a:r>
            <a:r>
              <a:rPr lang="en-US" sz="2400" dirty="0" err="1" smtClean="0"/>
              <a:t>printf</a:t>
            </a:r>
            <a:r>
              <a:rPr lang="en-US" sz="2400" dirty="0" smtClean="0"/>
              <a:t>("Hello from thread %d, </a:t>
            </a:r>
            <a:r>
              <a:rPr lang="en-US" sz="2400" dirty="0" err="1" smtClean="0"/>
              <a:t>nthreads</a:t>
            </a:r>
            <a:r>
              <a:rPr lang="en-US" sz="2400" dirty="0" smtClean="0"/>
              <a:t> %d\n", 						</a:t>
            </a:r>
            <a:r>
              <a:rPr lang="en-US" sz="2400" dirty="0" err="1" smtClean="0">
                <a:solidFill>
                  <a:srgbClr val="C00000"/>
                </a:solidFill>
              </a:rPr>
              <a:t>omp_get_thread_num</a:t>
            </a:r>
            <a:r>
              <a:rPr lang="en-US" sz="2400" dirty="0" smtClean="0">
                <a:solidFill>
                  <a:srgbClr val="C00000"/>
                </a:solidFill>
              </a:rPr>
              <a:t>()</a:t>
            </a:r>
            <a:r>
              <a:rPr lang="en-US" sz="2400" dirty="0" smtClean="0"/>
              <a:t>,</a:t>
            </a:r>
          </a:p>
          <a:p>
            <a:pPr>
              <a:buNone/>
            </a:pPr>
            <a:r>
              <a:rPr lang="en-US" sz="2400" dirty="0" smtClean="0"/>
              <a:t>					</a:t>
            </a:r>
            <a:r>
              <a:rPr lang="en-US" sz="2400" dirty="0" err="1" smtClean="0">
                <a:solidFill>
                  <a:srgbClr val="C00000"/>
                </a:solidFill>
              </a:rPr>
              <a:t>omp_get_num_threads</a:t>
            </a:r>
            <a:r>
              <a:rPr lang="en-US" sz="2400" dirty="0" smtClean="0">
                <a:solidFill>
                  <a:srgbClr val="C00000"/>
                </a:solidFill>
              </a:rPr>
              <a:t>() </a:t>
            </a:r>
            <a:r>
              <a:rPr lang="en-US" sz="2400" dirty="0" smtClean="0"/>
              <a:t>);</a:t>
            </a:r>
          </a:p>
          <a:p>
            <a:pPr>
              <a:buNone/>
            </a:pPr>
            <a:r>
              <a:rPr lang="en-US" sz="2400" dirty="0" smtClean="0"/>
              <a:t>}</a:t>
            </a:r>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pPr/>
              <a:t>17</a:t>
            </a:fld>
            <a:endParaRPr lang="zh-TW" altLang="en-US"/>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a:t>
            </a:r>
            <a:r>
              <a:rPr lang="en-US" dirty="0" err="1" smtClean="0">
                <a:solidFill>
                  <a:srgbClr val="C00000"/>
                </a:solidFill>
              </a:rPr>
              <a:t>pragma</a:t>
            </a:r>
            <a:r>
              <a:rPr lang="en-US" dirty="0" smtClean="0"/>
              <a:t>  Directive</a:t>
            </a:r>
            <a:endParaRPr lang="en-US" dirty="0"/>
          </a:p>
        </p:txBody>
      </p:sp>
      <p:sp>
        <p:nvSpPr>
          <p:cNvPr id="3" name="Content Placeholder 2"/>
          <p:cNvSpPr>
            <a:spLocks noGrp="1"/>
          </p:cNvSpPr>
          <p:nvPr>
            <p:ph idx="1"/>
          </p:nvPr>
        </p:nvSpPr>
        <p:spPr>
          <a:xfrm>
            <a:off x="357158" y="1714488"/>
            <a:ext cx="8215370" cy="4643470"/>
          </a:xfrm>
        </p:spPr>
        <p:txBody>
          <a:bodyPr>
            <a:normAutofit/>
          </a:bodyPr>
          <a:lstStyle/>
          <a:p>
            <a:pPr algn="just"/>
            <a:r>
              <a:rPr lang="en-US" sz="2400" dirty="0" smtClean="0"/>
              <a:t>The ‘#</a:t>
            </a:r>
            <a:r>
              <a:rPr lang="en-US" sz="2400" dirty="0" err="1" smtClean="0"/>
              <a:t>pragma</a:t>
            </a:r>
            <a:r>
              <a:rPr lang="en-US" sz="2400" dirty="0" smtClean="0"/>
              <a:t>’ directive is the method specified by the C standard for providing additional information to the compiler, beyond what is conveyed in the language itself. </a:t>
            </a:r>
          </a:p>
          <a:p>
            <a:pPr algn="just">
              <a:buNone/>
            </a:pPr>
            <a:endParaRPr lang="en-US" sz="2400" dirty="0" smtClean="0"/>
          </a:p>
          <a:p>
            <a:pPr algn="r">
              <a:buNone/>
            </a:pPr>
            <a:r>
              <a:rPr lang="en-US" sz="1600" dirty="0" smtClean="0"/>
              <a:t>(Source: </a:t>
            </a:r>
            <a:r>
              <a:rPr lang="en-US" sz="1600" dirty="0" smtClean="0">
                <a:hlinkClick r:id="rId2"/>
              </a:rPr>
              <a:t>http://gcc.gnu.org/onlinedocs/cpp/Pragmas.html</a:t>
            </a:r>
            <a:r>
              <a:rPr lang="en-US" sz="1600" dirty="0" smtClean="0"/>
              <a:t> )</a:t>
            </a:r>
            <a:endParaRPr lang="en-US" sz="1600"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18</a:t>
            </a:fld>
            <a:endParaRPr lang="zh-TW" altLang="en-US"/>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a:t>
            </a:r>
            <a:r>
              <a:rPr lang="en-US" dirty="0" err="1" smtClean="0">
                <a:solidFill>
                  <a:srgbClr val="C00000"/>
                </a:solidFill>
              </a:rPr>
              <a:t>pragma</a:t>
            </a:r>
            <a:r>
              <a:rPr lang="en-US" dirty="0" smtClean="0"/>
              <a:t>  Directive</a:t>
            </a:r>
            <a:endParaRPr lang="en-US" dirty="0"/>
          </a:p>
        </p:txBody>
      </p:sp>
      <p:sp>
        <p:nvSpPr>
          <p:cNvPr id="3" name="Content Placeholder 2"/>
          <p:cNvSpPr>
            <a:spLocks noGrp="1"/>
          </p:cNvSpPr>
          <p:nvPr>
            <p:ph idx="1"/>
          </p:nvPr>
        </p:nvSpPr>
        <p:spPr>
          <a:xfrm>
            <a:off x="357158" y="1571612"/>
            <a:ext cx="8215370" cy="4857784"/>
          </a:xfrm>
        </p:spPr>
        <p:txBody>
          <a:bodyPr>
            <a:normAutofit/>
          </a:bodyPr>
          <a:lstStyle/>
          <a:p>
            <a:pPr algn="just"/>
            <a:r>
              <a:rPr lang="en-US" sz="2400" dirty="0" smtClean="0"/>
              <a:t>Each implementation of C and C++ supports some features unique to its host machine or operating system. Some programs, for instance, need to exercise precise control over the memory areas where data is placed or to control the way certain functions receive parameters. The </a:t>
            </a:r>
            <a:r>
              <a:rPr lang="en-US" sz="2400" b="1" dirty="0" smtClean="0"/>
              <a:t>#</a:t>
            </a:r>
            <a:r>
              <a:rPr lang="en-US" sz="2400" b="1" dirty="0" err="1" smtClean="0"/>
              <a:t>pragma</a:t>
            </a:r>
            <a:r>
              <a:rPr lang="en-US" sz="2400" dirty="0" smtClean="0"/>
              <a:t> directives offer a way for each compiler to offer machine- and operating system-specific features while retaining overall compatibility with the C and C++ languages. </a:t>
            </a:r>
            <a:r>
              <a:rPr lang="en-US" sz="2400" dirty="0" err="1" smtClean="0"/>
              <a:t>Pragmas</a:t>
            </a:r>
            <a:r>
              <a:rPr lang="en-US" sz="2400" dirty="0" smtClean="0"/>
              <a:t> are machine- or operating system-specific by definition, and are usually different for every compiler.</a:t>
            </a:r>
          </a:p>
          <a:p>
            <a:pPr algn="just"/>
            <a:endParaRPr lang="en-US" sz="2400" dirty="0" smtClean="0"/>
          </a:p>
          <a:p>
            <a:pPr algn="r">
              <a:buNone/>
            </a:pPr>
            <a:r>
              <a:rPr lang="en-US" sz="1600" dirty="0" smtClean="0"/>
              <a:t>(Source: </a:t>
            </a:r>
            <a:r>
              <a:rPr lang="en-US" sz="1600" dirty="0" smtClean="0">
                <a:hlinkClick r:id="rId2"/>
              </a:rPr>
              <a:t>http://msdn.microsoft.com/en-us/library/d9x1s805%28VS.71%29.aspx</a:t>
            </a:r>
            <a:r>
              <a:rPr lang="en-US" sz="1600" dirty="0" smtClean="0"/>
              <a:t> )</a:t>
            </a:r>
            <a:endParaRPr lang="en-US" sz="1600"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19</a:t>
            </a:fld>
            <a:endParaRPr lang="zh-TW" altLang="en-US"/>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sz="2800" dirty="0" err="1" smtClean="0"/>
              <a:t>EETimes</a:t>
            </a:r>
            <a:r>
              <a:rPr lang="en-US" sz="2800" dirty="0" smtClean="0"/>
              <a:t> news articles regarding parallel computing</a:t>
            </a:r>
          </a:p>
          <a:p>
            <a:r>
              <a:rPr lang="en-US" sz="2800" dirty="0" smtClean="0"/>
              <a:t>Simple C programs</a:t>
            </a:r>
          </a:p>
          <a:p>
            <a:r>
              <a:rPr lang="en-US" sz="2800" dirty="0" smtClean="0"/>
              <a:t>Simple </a:t>
            </a:r>
            <a:r>
              <a:rPr lang="en-US" sz="2800" dirty="0" err="1" smtClean="0"/>
              <a:t>OpenMP</a:t>
            </a:r>
            <a:r>
              <a:rPr lang="en-US" sz="2800" dirty="0" smtClean="0"/>
              <a:t> programs</a:t>
            </a:r>
          </a:p>
          <a:p>
            <a:r>
              <a:rPr lang="en-US" sz="2800" dirty="0" smtClean="0"/>
              <a:t>How to compile &amp; execute </a:t>
            </a:r>
            <a:r>
              <a:rPr lang="en-US" sz="2800" dirty="0" err="1" smtClean="0"/>
              <a:t>OpenMP</a:t>
            </a:r>
            <a:r>
              <a:rPr lang="en-US" sz="2800" dirty="0" smtClean="0"/>
              <a:t> programs</a:t>
            </a:r>
          </a:p>
          <a:p>
            <a:endParaRPr lang="en-US" sz="2800" dirty="0"/>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pPr/>
              <a:t>2</a:t>
            </a:fld>
            <a:endParaRPr lang="zh-TW" altLang="en-US"/>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a:t>
            </a:r>
            <a:r>
              <a:rPr lang="en-US" dirty="0" err="1" smtClean="0">
                <a:solidFill>
                  <a:srgbClr val="C00000"/>
                </a:solidFill>
              </a:rPr>
              <a:t>pragma</a:t>
            </a:r>
            <a:r>
              <a:rPr lang="en-US" dirty="0" smtClean="0"/>
              <a:t>  Directive</a:t>
            </a:r>
            <a:endParaRPr lang="en-US" dirty="0"/>
          </a:p>
        </p:txBody>
      </p:sp>
      <p:sp>
        <p:nvSpPr>
          <p:cNvPr id="3" name="Content Placeholder 2"/>
          <p:cNvSpPr>
            <a:spLocks noGrp="1"/>
          </p:cNvSpPr>
          <p:nvPr>
            <p:ph idx="1"/>
          </p:nvPr>
        </p:nvSpPr>
        <p:spPr>
          <a:xfrm>
            <a:off x="457200" y="1600200"/>
            <a:ext cx="8186766" cy="4686320"/>
          </a:xfrm>
        </p:spPr>
        <p:txBody>
          <a:bodyPr>
            <a:normAutofit/>
          </a:bodyPr>
          <a:lstStyle/>
          <a:p>
            <a:pPr>
              <a:buNone/>
            </a:pPr>
            <a:r>
              <a:rPr lang="en-US" sz="2800" dirty="0" smtClean="0"/>
              <a:t>	Computing Dictionary</a:t>
            </a:r>
          </a:p>
          <a:p>
            <a:pPr>
              <a:buNone/>
            </a:pPr>
            <a:r>
              <a:rPr lang="en-US" sz="2800" b="1" dirty="0" smtClean="0"/>
              <a:t>	</a:t>
            </a:r>
            <a:r>
              <a:rPr lang="en-US" sz="2800" b="1" dirty="0" err="1" smtClean="0"/>
              <a:t>pragma</a:t>
            </a:r>
            <a:endParaRPr lang="en-US" sz="2800" b="1" dirty="0" smtClean="0"/>
          </a:p>
          <a:p>
            <a:pPr algn="just">
              <a:buNone/>
            </a:pPr>
            <a:r>
              <a:rPr lang="en-US" sz="2800" dirty="0" smtClean="0"/>
              <a:t>	(pragmatic information) A standardized form of </a:t>
            </a:r>
            <a:r>
              <a:rPr lang="en-US" sz="2800" dirty="0" smtClean="0">
                <a:hlinkClick r:id="rId2"/>
              </a:rPr>
              <a:t>comment</a:t>
            </a:r>
            <a:r>
              <a:rPr lang="en-US" sz="2800" dirty="0" smtClean="0"/>
              <a:t> which has meaning to a </a:t>
            </a:r>
            <a:r>
              <a:rPr lang="en-US" sz="2800" dirty="0" smtClean="0">
                <a:hlinkClick r:id="rId3"/>
              </a:rPr>
              <a:t>compiler</a:t>
            </a:r>
            <a:r>
              <a:rPr lang="en-US" sz="2800" dirty="0" smtClean="0"/>
              <a:t>. It may use a special </a:t>
            </a:r>
            <a:r>
              <a:rPr lang="en-US" sz="2800" dirty="0" smtClean="0">
                <a:hlinkClick r:id="rId4"/>
              </a:rPr>
              <a:t>syntax</a:t>
            </a:r>
            <a:r>
              <a:rPr lang="en-US" sz="2800" dirty="0" smtClean="0"/>
              <a:t> or a specific form within the normal comment syntax. A </a:t>
            </a:r>
            <a:r>
              <a:rPr lang="en-US" sz="2800" dirty="0" err="1" smtClean="0"/>
              <a:t>pragma</a:t>
            </a:r>
            <a:r>
              <a:rPr lang="en-US" sz="2800" dirty="0" smtClean="0"/>
              <a:t> usually conveys non-essential information, often intended to help the compiler to optimize the program.</a:t>
            </a: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20</a:t>
            </a:fld>
            <a:endParaRPr lang="zh-TW" altLang="en-US"/>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Compiling Your </a:t>
            </a:r>
            <a:r>
              <a:rPr lang="en-US" dirty="0" err="1" smtClean="0"/>
              <a:t>OpenMP</a:t>
            </a:r>
            <a:r>
              <a:rPr lang="en-US" dirty="0" smtClean="0"/>
              <a:t> Program</a:t>
            </a:r>
            <a:endParaRPr lang="en-US" dirty="0"/>
          </a:p>
        </p:txBody>
      </p:sp>
      <p:sp>
        <p:nvSpPr>
          <p:cNvPr id="3" name="Content Placeholder 2"/>
          <p:cNvSpPr>
            <a:spLocks noGrp="1"/>
          </p:cNvSpPr>
          <p:nvPr>
            <p:ph idx="1"/>
          </p:nvPr>
        </p:nvSpPr>
        <p:spPr>
          <a:xfrm>
            <a:off x="457200" y="1714488"/>
            <a:ext cx="8229600" cy="4411675"/>
          </a:xfrm>
        </p:spPr>
        <p:txBody>
          <a:bodyPr>
            <a:normAutofit fontScale="92500"/>
          </a:bodyPr>
          <a:lstStyle/>
          <a:p>
            <a:r>
              <a:rPr lang="en-US" dirty="0" smtClean="0"/>
              <a:t>Method #1</a:t>
            </a:r>
          </a:p>
          <a:p>
            <a:pPr>
              <a:buNone/>
            </a:pPr>
            <a:r>
              <a:rPr lang="en-US" sz="3000" dirty="0" smtClean="0"/>
              <a:t>		$ </a:t>
            </a:r>
            <a:r>
              <a:rPr lang="en-US" sz="3000" dirty="0" err="1" smtClean="0"/>
              <a:t>gcc</a:t>
            </a:r>
            <a:r>
              <a:rPr lang="en-US" sz="3000" dirty="0" smtClean="0"/>
              <a:t>  </a:t>
            </a:r>
            <a:r>
              <a:rPr lang="en-US" sz="3000" dirty="0" smtClean="0">
                <a:solidFill>
                  <a:srgbClr val="C00000"/>
                </a:solidFill>
              </a:rPr>
              <a:t>–</a:t>
            </a:r>
            <a:r>
              <a:rPr lang="en-US" sz="3000" dirty="0" err="1" smtClean="0">
                <a:solidFill>
                  <a:srgbClr val="C00000"/>
                </a:solidFill>
              </a:rPr>
              <a:t>fopenmp</a:t>
            </a:r>
            <a:r>
              <a:rPr lang="en-US" sz="3000" dirty="0" smtClean="0"/>
              <a:t>  omp_test00.c</a:t>
            </a:r>
            <a:endParaRPr lang="en-US" sz="3000" dirty="0" smtClean="0">
              <a:solidFill>
                <a:srgbClr val="C00000"/>
              </a:solidFill>
            </a:endParaRPr>
          </a:p>
          <a:p>
            <a:pPr>
              <a:spcBef>
                <a:spcPts val="600"/>
              </a:spcBef>
              <a:buNone/>
            </a:pPr>
            <a:r>
              <a:rPr lang="en-US" dirty="0" smtClean="0"/>
              <a:t>		</a:t>
            </a:r>
            <a:r>
              <a:rPr lang="en-US" sz="2600" dirty="0" smtClean="0"/>
              <a:t>/* the executable file “</a:t>
            </a:r>
            <a:r>
              <a:rPr lang="en-US" sz="2600" dirty="0" err="1" smtClean="0"/>
              <a:t>a.out</a:t>
            </a:r>
            <a:r>
              <a:rPr lang="en-US" sz="2600" dirty="0" smtClean="0"/>
              <a:t>” will be generated</a:t>
            </a:r>
          </a:p>
          <a:p>
            <a:pPr>
              <a:spcBef>
                <a:spcPts val="600"/>
              </a:spcBef>
              <a:buNone/>
            </a:pPr>
            <a:r>
              <a:rPr lang="en-US" sz="2600" dirty="0" smtClean="0"/>
              <a:t>		  */</a:t>
            </a:r>
          </a:p>
          <a:p>
            <a:pPr>
              <a:spcBef>
                <a:spcPts val="2400"/>
              </a:spcBef>
            </a:pPr>
            <a:r>
              <a:rPr lang="en-US" dirty="0" smtClean="0"/>
              <a:t>Method #2</a:t>
            </a:r>
          </a:p>
          <a:p>
            <a:pPr>
              <a:spcBef>
                <a:spcPts val="24"/>
              </a:spcBef>
              <a:buNone/>
            </a:pPr>
            <a:r>
              <a:rPr lang="en-US" sz="3000" dirty="0" smtClean="0"/>
              <a:t>		$ </a:t>
            </a:r>
            <a:r>
              <a:rPr lang="en-US" sz="3000" dirty="0" err="1" smtClean="0"/>
              <a:t>gcc</a:t>
            </a:r>
            <a:r>
              <a:rPr lang="en-US" sz="3000" dirty="0" smtClean="0"/>
              <a:t>  </a:t>
            </a:r>
            <a:r>
              <a:rPr lang="en-US" sz="3000" dirty="0" smtClean="0">
                <a:solidFill>
                  <a:srgbClr val="C00000"/>
                </a:solidFill>
              </a:rPr>
              <a:t>–</a:t>
            </a:r>
            <a:r>
              <a:rPr lang="en-US" sz="3000" dirty="0" err="1" smtClean="0">
                <a:solidFill>
                  <a:srgbClr val="C00000"/>
                </a:solidFill>
              </a:rPr>
              <a:t>fopenmp</a:t>
            </a:r>
            <a:r>
              <a:rPr lang="en-US" sz="3000" dirty="0" smtClean="0"/>
              <a:t>  -o  omp_test00  omp_test00.c</a:t>
            </a:r>
            <a:endParaRPr lang="en-US" sz="3000" dirty="0" smtClean="0">
              <a:solidFill>
                <a:srgbClr val="C00000"/>
              </a:solidFill>
            </a:endParaRPr>
          </a:p>
          <a:p>
            <a:pPr>
              <a:spcBef>
                <a:spcPts val="576"/>
              </a:spcBef>
              <a:buNone/>
            </a:pPr>
            <a:r>
              <a:rPr lang="en-US" dirty="0" smtClean="0"/>
              <a:t>		</a:t>
            </a:r>
            <a:r>
              <a:rPr lang="en-US" sz="2600" dirty="0" smtClean="0"/>
              <a:t>/* the executable file “omp_test00” will be generated </a:t>
            </a:r>
          </a:p>
          <a:p>
            <a:pPr>
              <a:spcBef>
                <a:spcPts val="576"/>
              </a:spcBef>
              <a:buNone/>
            </a:pPr>
            <a:r>
              <a:rPr lang="en-US" sz="2600" dirty="0" smtClean="0"/>
              <a:t>		  */</a:t>
            </a:r>
          </a:p>
          <a:p>
            <a:pPr>
              <a:buNone/>
            </a:pPr>
            <a:endParaRPr lang="en-US" dirty="0" smtClean="0"/>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pPr/>
              <a:t>21</a:t>
            </a:fld>
            <a:endParaRPr lang="zh-TW" altLang="en-US"/>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Executing Your </a:t>
            </a:r>
            <a:r>
              <a:rPr lang="en-US" dirty="0" err="1" smtClean="0"/>
              <a:t>OpenMP</a:t>
            </a:r>
            <a:r>
              <a:rPr lang="en-US" dirty="0" smtClean="0"/>
              <a:t> Program</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22</a:t>
            </a:fld>
            <a:endParaRPr lang="zh-TW" altLang="en-US"/>
          </a:p>
        </p:txBody>
      </p:sp>
      <p:sp>
        <p:nvSpPr>
          <p:cNvPr id="5" name="Content Placeholder 2"/>
          <p:cNvSpPr>
            <a:spLocks noGrp="1"/>
          </p:cNvSpPr>
          <p:nvPr>
            <p:ph idx="1"/>
          </p:nvPr>
        </p:nvSpPr>
        <p:spPr>
          <a:xfrm>
            <a:off x="457200" y="1600200"/>
            <a:ext cx="8229600" cy="4525963"/>
          </a:xfrm>
        </p:spPr>
        <p:txBody>
          <a:bodyPr>
            <a:normAutofit/>
          </a:bodyPr>
          <a:lstStyle/>
          <a:p>
            <a:r>
              <a:rPr lang="en-US" dirty="0" smtClean="0"/>
              <a:t>Method #1</a:t>
            </a:r>
          </a:p>
          <a:p>
            <a:pPr>
              <a:spcBef>
                <a:spcPts val="600"/>
              </a:spcBef>
              <a:buNone/>
            </a:pPr>
            <a:r>
              <a:rPr lang="en-US" dirty="0" smtClean="0"/>
              <a:t>		$ </a:t>
            </a:r>
            <a:r>
              <a:rPr lang="en-US" dirty="0" err="1" smtClean="0">
                <a:solidFill>
                  <a:srgbClr val="C00000"/>
                </a:solidFill>
              </a:rPr>
              <a:t>a.out</a:t>
            </a:r>
            <a:endParaRPr lang="en-US" dirty="0" smtClean="0">
              <a:solidFill>
                <a:srgbClr val="C00000"/>
              </a:solidFill>
            </a:endParaRPr>
          </a:p>
          <a:p>
            <a:pPr>
              <a:spcBef>
                <a:spcPts val="600"/>
              </a:spcBef>
              <a:buNone/>
            </a:pPr>
            <a:r>
              <a:rPr lang="en-US" dirty="0" smtClean="0"/>
              <a:t>		</a:t>
            </a:r>
            <a:r>
              <a:rPr lang="en-US" sz="2400" dirty="0" smtClean="0"/>
              <a:t>/* if “</a:t>
            </a:r>
            <a:r>
              <a:rPr lang="en-US" sz="2400" dirty="0" err="1" smtClean="0"/>
              <a:t>a.out</a:t>
            </a:r>
            <a:r>
              <a:rPr lang="en-US" sz="2400" dirty="0" smtClean="0"/>
              <a:t>” has been generated. */</a:t>
            </a:r>
          </a:p>
          <a:p>
            <a:pPr>
              <a:spcBef>
                <a:spcPts val="2400"/>
              </a:spcBef>
            </a:pPr>
            <a:r>
              <a:rPr lang="en-US" dirty="0" smtClean="0"/>
              <a:t>Method #2</a:t>
            </a:r>
          </a:p>
          <a:p>
            <a:pPr>
              <a:spcBef>
                <a:spcPts val="600"/>
              </a:spcBef>
              <a:buNone/>
            </a:pPr>
            <a:r>
              <a:rPr lang="en-US" dirty="0" smtClean="0"/>
              <a:t>		$ </a:t>
            </a:r>
            <a:r>
              <a:rPr lang="en-US" dirty="0" smtClean="0">
                <a:solidFill>
                  <a:srgbClr val="C00000"/>
                </a:solidFill>
              </a:rPr>
              <a:t>omp_test00</a:t>
            </a:r>
          </a:p>
          <a:p>
            <a:pPr>
              <a:spcBef>
                <a:spcPts val="600"/>
              </a:spcBef>
              <a:buNone/>
            </a:pPr>
            <a:r>
              <a:rPr lang="en-US" dirty="0" smtClean="0"/>
              <a:t>		</a:t>
            </a:r>
            <a:r>
              <a:rPr lang="en-US" sz="2400" dirty="0" smtClean="0"/>
              <a:t>/* if “omp_test00”</a:t>
            </a:r>
            <a:r>
              <a:rPr lang="en-US" sz="2400" dirty="0" smtClean="0">
                <a:solidFill>
                  <a:srgbClr val="C00000"/>
                </a:solidFill>
              </a:rPr>
              <a:t> </a:t>
            </a:r>
            <a:r>
              <a:rPr lang="en-US" sz="2400" dirty="0" smtClean="0"/>
              <a:t>has been generated */</a:t>
            </a:r>
          </a:p>
          <a:p>
            <a:pPr>
              <a:buNone/>
            </a:pPr>
            <a:endParaRPr lang="en-US" dirty="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UNIX/Linux Shell</a:t>
            </a:r>
            <a:endParaRPr lang="en-US" dirty="0"/>
          </a:p>
        </p:txBody>
      </p:sp>
      <p:sp>
        <p:nvSpPr>
          <p:cNvPr id="3" name="Content Placeholder 2"/>
          <p:cNvSpPr>
            <a:spLocks noGrp="1"/>
          </p:cNvSpPr>
          <p:nvPr>
            <p:ph idx="1"/>
          </p:nvPr>
        </p:nvSpPr>
        <p:spPr>
          <a:xfrm>
            <a:off x="642910" y="1500174"/>
            <a:ext cx="8043890" cy="4625989"/>
          </a:xfrm>
        </p:spPr>
        <p:txBody>
          <a:bodyPr/>
          <a:lstStyle/>
          <a:p>
            <a:r>
              <a:rPr lang="en-US" dirty="0" smtClean="0"/>
              <a:t>BASH</a:t>
            </a:r>
          </a:p>
          <a:p>
            <a:r>
              <a:rPr lang="en-US" dirty="0" smtClean="0"/>
              <a:t>CSH</a:t>
            </a:r>
          </a:p>
          <a:p>
            <a:r>
              <a:rPr lang="en-US" dirty="0" smtClean="0"/>
              <a:t>TCSH</a:t>
            </a:r>
          </a:p>
          <a:p>
            <a:pPr>
              <a:spcBef>
                <a:spcPts val="1800"/>
              </a:spcBef>
            </a:pPr>
            <a:r>
              <a:rPr lang="en-US" dirty="0" smtClean="0"/>
              <a:t>What is my </a:t>
            </a:r>
            <a:r>
              <a:rPr lang="en-US" u="sng" dirty="0" smtClean="0"/>
              <a:t>current</a:t>
            </a:r>
            <a:r>
              <a:rPr lang="en-US" dirty="0" smtClean="0"/>
              <a:t> shell?</a:t>
            </a:r>
          </a:p>
          <a:p>
            <a:pPr lvl="1">
              <a:buFont typeface="Wingdings" pitchFamily="2" charset="2"/>
              <a:buChar char="Ø"/>
            </a:pPr>
            <a:r>
              <a:rPr lang="en-US" dirty="0" smtClean="0"/>
              <a:t> $ </a:t>
            </a:r>
            <a:r>
              <a:rPr lang="en-US" b="1" dirty="0" smtClean="0">
                <a:solidFill>
                  <a:srgbClr val="C00000"/>
                </a:solidFill>
              </a:rPr>
              <a:t>echo $0</a:t>
            </a:r>
          </a:p>
          <a:p>
            <a:r>
              <a:rPr lang="en-US" dirty="0" smtClean="0"/>
              <a:t>What is my </a:t>
            </a:r>
            <a:r>
              <a:rPr lang="en-US" u="sng" dirty="0" smtClean="0"/>
              <a:t>login</a:t>
            </a:r>
            <a:r>
              <a:rPr lang="en-US" dirty="0" smtClean="0"/>
              <a:t> shell?</a:t>
            </a:r>
          </a:p>
          <a:p>
            <a:pPr lvl="1">
              <a:buFont typeface="Wingdings" pitchFamily="2" charset="2"/>
              <a:buChar char="Ø"/>
            </a:pPr>
            <a:r>
              <a:rPr lang="en-US" dirty="0" smtClean="0"/>
              <a:t> $ </a:t>
            </a:r>
            <a:r>
              <a:rPr lang="en-US" b="1" dirty="0" smtClean="0">
                <a:solidFill>
                  <a:srgbClr val="C00000"/>
                </a:solidFill>
              </a:rPr>
              <a:t>echo $SHELL</a:t>
            </a:r>
            <a:endParaRPr lang="en-US" b="1" dirty="0">
              <a:solidFill>
                <a:srgbClr val="C00000"/>
              </a:solidFill>
            </a:endParaRP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23</a:t>
            </a:fld>
            <a:endParaRPr lang="zh-TW" altLang="en-US"/>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74638"/>
            <a:ext cx="8429684" cy="1225536"/>
          </a:xfrm>
        </p:spPr>
        <p:txBody>
          <a:bodyPr>
            <a:normAutofit/>
          </a:bodyPr>
          <a:lstStyle/>
          <a:p>
            <a:r>
              <a:rPr lang="en-US" sz="3200" dirty="0" smtClean="0"/>
              <a:t>The </a:t>
            </a:r>
            <a:r>
              <a:rPr lang="en-US" sz="3200" b="1" dirty="0" smtClean="0">
                <a:solidFill>
                  <a:srgbClr val="C00000"/>
                </a:solidFill>
              </a:rPr>
              <a:t>OMP_NUM_THREADS</a:t>
            </a:r>
            <a:r>
              <a:rPr lang="en-US" sz="3200" dirty="0" smtClean="0"/>
              <a:t> Environment Variable</a:t>
            </a:r>
            <a:endParaRPr lang="en-US" sz="2000" dirty="0"/>
          </a:p>
        </p:txBody>
      </p:sp>
      <p:sp>
        <p:nvSpPr>
          <p:cNvPr id="3" name="Content Placeholder 2"/>
          <p:cNvSpPr>
            <a:spLocks noGrp="1"/>
          </p:cNvSpPr>
          <p:nvPr>
            <p:ph idx="1"/>
          </p:nvPr>
        </p:nvSpPr>
        <p:spPr>
          <a:xfrm>
            <a:off x="457200" y="1714488"/>
            <a:ext cx="8229600" cy="4500594"/>
          </a:xfrm>
        </p:spPr>
        <p:txBody>
          <a:bodyPr>
            <a:normAutofit lnSpcReduction="10000"/>
          </a:bodyPr>
          <a:lstStyle/>
          <a:p>
            <a:r>
              <a:rPr lang="en-US" dirty="0" smtClean="0"/>
              <a:t>BASH  (Bourne Again Shell)</a:t>
            </a:r>
          </a:p>
          <a:p>
            <a:pPr lvl="1">
              <a:buNone/>
            </a:pPr>
            <a:r>
              <a:rPr lang="en-US" dirty="0" smtClean="0"/>
              <a:t>	$ </a:t>
            </a:r>
            <a:r>
              <a:rPr lang="en-US" dirty="0" smtClean="0">
                <a:solidFill>
                  <a:srgbClr val="C00000"/>
                </a:solidFill>
              </a:rPr>
              <a:t>export  OMP_NUM_THREADS=3</a:t>
            </a:r>
            <a:r>
              <a:rPr lang="en-US" dirty="0" smtClean="0"/>
              <a:t> </a:t>
            </a:r>
          </a:p>
          <a:p>
            <a:pPr lvl="1">
              <a:buNone/>
            </a:pPr>
            <a:r>
              <a:rPr lang="en-US" dirty="0" smtClean="0"/>
              <a:t>	$ echo  $OMP_NUM_THREADS</a:t>
            </a:r>
          </a:p>
          <a:p>
            <a:pPr>
              <a:spcBef>
                <a:spcPts val="2400"/>
              </a:spcBef>
            </a:pPr>
            <a:r>
              <a:rPr lang="en-US" dirty="0" smtClean="0"/>
              <a:t>CSH/TCSH</a:t>
            </a:r>
          </a:p>
          <a:p>
            <a:pPr lvl="1">
              <a:buNone/>
            </a:pPr>
            <a:r>
              <a:rPr lang="en-US" dirty="0" smtClean="0"/>
              <a:t>	$</a:t>
            </a:r>
            <a:r>
              <a:rPr lang="en-US" dirty="0" smtClean="0">
                <a:solidFill>
                  <a:srgbClr val="C00000"/>
                </a:solidFill>
              </a:rPr>
              <a:t> </a:t>
            </a:r>
            <a:r>
              <a:rPr lang="en-US" dirty="0" err="1" smtClean="0">
                <a:solidFill>
                  <a:srgbClr val="C00000"/>
                </a:solidFill>
              </a:rPr>
              <a:t>setenv</a:t>
            </a:r>
            <a:r>
              <a:rPr lang="en-US" dirty="0" smtClean="0">
                <a:solidFill>
                  <a:srgbClr val="C00000"/>
                </a:solidFill>
              </a:rPr>
              <a:t>  OMP_NUM_THREADS  3</a:t>
            </a:r>
          </a:p>
          <a:p>
            <a:pPr lvl="1">
              <a:buNone/>
            </a:pPr>
            <a:r>
              <a:rPr lang="en-US" dirty="0" smtClean="0"/>
              <a:t>	$ echo  $OMP_NUM_THREADS</a:t>
            </a:r>
          </a:p>
          <a:p>
            <a:pPr algn="just">
              <a:spcBef>
                <a:spcPts val="2400"/>
              </a:spcBef>
            </a:pPr>
            <a:r>
              <a:rPr lang="en-US" dirty="0" smtClean="0"/>
              <a:t>Exercise:  </a:t>
            </a:r>
            <a:r>
              <a:rPr lang="en-US" sz="2000" dirty="0" smtClean="0"/>
              <a:t>Change the environment variable to different values and then execute the program </a:t>
            </a:r>
            <a:r>
              <a:rPr lang="en-US" sz="2000" b="1" dirty="0" smtClean="0"/>
              <a:t>omp_test00</a:t>
            </a:r>
            <a:r>
              <a:rPr lang="en-US" sz="2000" dirty="0" smtClean="0"/>
              <a:t>.</a:t>
            </a:r>
          </a:p>
          <a:p>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24</a:t>
            </a:fld>
            <a:endParaRPr lang="zh-TW" altLang="en-US"/>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25536"/>
          </a:xfrm>
        </p:spPr>
        <p:txBody>
          <a:bodyPr>
            <a:normAutofit/>
          </a:bodyPr>
          <a:lstStyle/>
          <a:p>
            <a:r>
              <a:rPr lang="en-US" dirty="0" smtClean="0"/>
              <a:t>#</a:t>
            </a:r>
            <a:r>
              <a:rPr lang="en-US" dirty="0" err="1" smtClean="0"/>
              <a:t>pragma</a:t>
            </a:r>
            <a:r>
              <a:rPr lang="en-US" dirty="0" smtClean="0"/>
              <a:t>  </a:t>
            </a:r>
            <a:r>
              <a:rPr lang="en-US" dirty="0" err="1" smtClean="0"/>
              <a:t>omp</a:t>
            </a:r>
            <a:r>
              <a:rPr lang="en-US" dirty="0" smtClean="0"/>
              <a:t>  parallel  for</a:t>
            </a:r>
            <a:br>
              <a:rPr lang="en-US" dirty="0" smtClean="0"/>
            </a:br>
            <a:r>
              <a:rPr lang="en-US" sz="2000" dirty="0" smtClean="0"/>
              <a:t>(omp_test01.c)</a:t>
            </a:r>
            <a:endParaRPr lang="en-US" sz="2000" dirty="0"/>
          </a:p>
        </p:txBody>
      </p:sp>
      <p:sp>
        <p:nvSpPr>
          <p:cNvPr id="3" name="Content Placeholder 2"/>
          <p:cNvSpPr>
            <a:spLocks noGrp="1"/>
          </p:cNvSpPr>
          <p:nvPr>
            <p:ph idx="1"/>
          </p:nvPr>
        </p:nvSpPr>
        <p:spPr>
          <a:xfrm>
            <a:off x="714348" y="1714488"/>
            <a:ext cx="7643866" cy="4500594"/>
          </a:xfrm>
          <a:ln w="19050">
            <a:solidFill>
              <a:schemeClr val="accent6">
                <a:lumMod val="50000"/>
              </a:schemeClr>
            </a:solidFill>
          </a:ln>
        </p:spPr>
        <p:txBody>
          <a:bodyPr>
            <a:normAutofit fontScale="70000" lnSpcReduction="20000"/>
          </a:bodyPr>
          <a:lstStyle/>
          <a:p>
            <a:pPr>
              <a:buNone/>
            </a:pPr>
            <a:r>
              <a:rPr lang="en-US" dirty="0" smtClean="0"/>
              <a:t>#include &lt;</a:t>
            </a:r>
            <a:r>
              <a:rPr lang="en-US" dirty="0" err="1" smtClean="0"/>
              <a:t>omp.h</a:t>
            </a:r>
            <a:r>
              <a:rPr lang="en-US" dirty="0" smtClean="0"/>
              <a:t>&gt;</a:t>
            </a:r>
          </a:p>
          <a:p>
            <a:pPr>
              <a:buNone/>
            </a:pPr>
            <a:r>
              <a:rPr lang="en-US" dirty="0" smtClean="0"/>
              <a:t>#include &lt;</a:t>
            </a:r>
            <a:r>
              <a:rPr lang="en-US" dirty="0" err="1" smtClean="0"/>
              <a:t>stdio.h</a:t>
            </a:r>
            <a:r>
              <a:rPr lang="en-US" dirty="0" smtClean="0"/>
              <a:t>&gt;</a:t>
            </a:r>
          </a:p>
          <a:p>
            <a:pPr>
              <a:buNone/>
            </a:pPr>
            <a:endParaRPr lang="en-US" dirty="0" smtClean="0"/>
          </a:p>
          <a:p>
            <a:pPr>
              <a:buNone/>
            </a:pPr>
            <a:r>
              <a:rPr lang="en-US" dirty="0" err="1" smtClean="0"/>
              <a:t>int</a:t>
            </a:r>
            <a:r>
              <a:rPr lang="en-US" dirty="0" smtClean="0"/>
              <a:t> main()</a:t>
            </a:r>
          </a:p>
          <a:p>
            <a:pPr>
              <a:buNone/>
            </a:pPr>
            <a:r>
              <a:rPr lang="en-US" dirty="0" smtClean="0"/>
              <a:t>{</a:t>
            </a:r>
          </a:p>
          <a:p>
            <a:pPr>
              <a:buNone/>
            </a:pPr>
            <a:r>
              <a:rPr lang="en-US" dirty="0" smtClean="0"/>
              <a:t>    </a:t>
            </a:r>
            <a:r>
              <a:rPr lang="en-US" dirty="0" err="1" smtClean="0"/>
              <a:t>int</a:t>
            </a:r>
            <a:r>
              <a:rPr lang="en-US" dirty="0" smtClean="0"/>
              <a:t> </a:t>
            </a:r>
            <a:r>
              <a:rPr lang="en-US" dirty="0" err="1" smtClean="0"/>
              <a:t>i</a:t>
            </a:r>
            <a:r>
              <a:rPr lang="en-US" dirty="0" smtClean="0"/>
              <a:t>;</a:t>
            </a:r>
          </a:p>
          <a:p>
            <a:pPr>
              <a:buNone/>
            </a:pPr>
            <a:endParaRPr lang="en-US" dirty="0" smtClean="0"/>
          </a:p>
          <a:p>
            <a:pPr>
              <a:buNone/>
            </a:pPr>
            <a:r>
              <a:rPr lang="en-US" dirty="0" smtClean="0"/>
              <a:t>    </a:t>
            </a:r>
            <a:r>
              <a:rPr lang="en-US" dirty="0" smtClean="0">
                <a:solidFill>
                  <a:srgbClr val="C00000"/>
                </a:solidFill>
              </a:rPr>
              <a:t>#</a:t>
            </a:r>
            <a:r>
              <a:rPr lang="en-US" dirty="0" err="1" smtClean="0">
                <a:solidFill>
                  <a:srgbClr val="C00000"/>
                </a:solidFill>
              </a:rPr>
              <a:t>pragma</a:t>
            </a:r>
            <a:r>
              <a:rPr lang="en-US" dirty="0" smtClean="0">
                <a:solidFill>
                  <a:srgbClr val="C00000"/>
                </a:solidFill>
              </a:rPr>
              <a:t> </a:t>
            </a:r>
            <a:r>
              <a:rPr lang="en-US" dirty="0" err="1" smtClean="0">
                <a:solidFill>
                  <a:srgbClr val="C00000"/>
                </a:solidFill>
              </a:rPr>
              <a:t>omp</a:t>
            </a:r>
            <a:r>
              <a:rPr lang="en-US" dirty="0" smtClean="0">
                <a:solidFill>
                  <a:srgbClr val="C00000"/>
                </a:solidFill>
              </a:rPr>
              <a:t> parallel for</a:t>
            </a:r>
          </a:p>
          <a:p>
            <a:pPr>
              <a:buNone/>
            </a:pPr>
            <a:r>
              <a:rPr lang="en-US" dirty="0" smtClean="0"/>
              <a:t>    for (</a:t>
            </a:r>
            <a:r>
              <a:rPr lang="en-US" dirty="0" err="1" smtClean="0"/>
              <a:t>i</a:t>
            </a:r>
            <a:r>
              <a:rPr lang="en-US" dirty="0" smtClean="0"/>
              <a:t>=1; </a:t>
            </a:r>
            <a:r>
              <a:rPr lang="en-US" dirty="0" err="1" smtClean="0"/>
              <a:t>i</a:t>
            </a:r>
            <a:r>
              <a:rPr lang="en-US" dirty="0" smtClean="0"/>
              <a:t>&lt;=10; </a:t>
            </a:r>
            <a:r>
              <a:rPr lang="en-US" dirty="0" err="1" smtClean="0"/>
              <a:t>i</a:t>
            </a:r>
            <a:r>
              <a:rPr lang="en-US" dirty="0" smtClean="0"/>
              <a:t>++) {</a:t>
            </a:r>
          </a:p>
          <a:p>
            <a:pPr>
              <a:buNone/>
            </a:pPr>
            <a:r>
              <a:rPr lang="en-US" dirty="0" smtClean="0"/>
              <a:t>        </a:t>
            </a:r>
            <a:r>
              <a:rPr lang="en-US" dirty="0" err="1" smtClean="0"/>
              <a:t>printf</a:t>
            </a:r>
            <a:r>
              <a:rPr lang="en-US" dirty="0" smtClean="0"/>
              <a:t>("Hello: %d\n", </a:t>
            </a:r>
            <a:r>
              <a:rPr lang="en-US" dirty="0" err="1" smtClean="0"/>
              <a:t>i</a:t>
            </a:r>
            <a:r>
              <a:rPr lang="en-US" dirty="0" smtClean="0"/>
              <a:t> );</a:t>
            </a:r>
          </a:p>
          <a:p>
            <a:pPr>
              <a:buNone/>
            </a:pPr>
            <a:r>
              <a:rPr lang="en-US" dirty="0" smtClean="0"/>
              <a:t>    }</a:t>
            </a:r>
          </a:p>
          <a:p>
            <a:pPr>
              <a:buNone/>
            </a:pPr>
            <a:r>
              <a:rPr lang="en-US" dirty="0" smtClean="0"/>
              <a:t>}</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25</a:t>
            </a:fld>
            <a:endParaRPr lang="zh-TW" altLang="en-US"/>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err="1" smtClean="0"/>
              <a:t>pragma</a:t>
            </a:r>
            <a:r>
              <a:rPr lang="en-US" dirty="0" smtClean="0"/>
              <a:t>  </a:t>
            </a:r>
            <a:r>
              <a:rPr lang="en-US" dirty="0" err="1" smtClean="0"/>
              <a:t>omp</a:t>
            </a:r>
            <a:r>
              <a:rPr lang="en-US" dirty="0" smtClean="0"/>
              <a:t>  parallel  for</a:t>
            </a:r>
            <a:endParaRPr lang="en-US" dirty="0"/>
          </a:p>
        </p:txBody>
      </p:sp>
      <p:sp>
        <p:nvSpPr>
          <p:cNvPr id="3" name="Content Placeholder 2"/>
          <p:cNvSpPr>
            <a:spLocks noGrp="1"/>
          </p:cNvSpPr>
          <p:nvPr>
            <p:ph idx="1"/>
          </p:nvPr>
        </p:nvSpPr>
        <p:spPr>
          <a:xfrm>
            <a:off x="457200" y="1600200"/>
            <a:ext cx="8186766" cy="4686320"/>
          </a:xfrm>
        </p:spPr>
        <p:txBody>
          <a:bodyPr/>
          <a:lstStyle/>
          <a:p>
            <a:r>
              <a:rPr lang="en-US" dirty="0" smtClean="0"/>
              <a:t>The purpose of the directive </a:t>
            </a:r>
            <a:r>
              <a:rPr lang="en-US" b="1" dirty="0" smtClean="0"/>
              <a:t>#</a:t>
            </a:r>
            <a:r>
              <a:rPr lang="en-US" b="1" dirty="0" err="1" smtClean="0"/>
              <a:t>pragma</a:t>
            </a:r>
            <a:r>
              <a:rPr lang="en-US" b="1" dirty="0" smtClean="0"/>
              <a:t> </a:t>
            </a:r>
            <a:r>
              <a:rPr lang="en-US" b="1" dirty="0" err="1" smtClean="0"/>
              <a:t>omp</a:t>
            </a:r>
            <a:r>
              <a:rPr lang="en-US" b="1" dirty="0" smtClean="0"/>
              <a:t> parallel for</a:t>
            </a:r>
            <a:r>
              <a:rPr lang="en-US" dirty="0" smtClean="0"/>
              <a:t>:</a:t>
            </a:r>
          </a:p>
          <a:p>
            <a:pPr lvl="1">
              <a:spcBef>
                <a:spcPts val="1200"/>
              </a:spcBef>
              <a:buFont typeface="Wingdings" pitchFamily="2" charset="2"/>
              <a:buChar char="Ø"/>
            </a:pPr>
            <a:r>
              <a:rPr lang="en-US" dirty="0" smtClean="0"/>
              <a:t> Both to create a parallel region and to specify that the iterations of the loop should be distributed among the executing threads</a:t>
            </a:r>
          </a:p>
          <a:p>
            <a:pPr lvl="1">
              <a:spcBef>
                <a:spcPts val="1200"/>
              </a:spcBef>
              <a:buFont typeface="Wingdings" pitchFamily="2" charset="2"/>
              <a:buChar char="Ø"/>
            </a:pPr>
            <a:r>
              <a:rPr lang="en-US" dirty="0" smtClean="0"/>
              <a:t> A </a:t>
            </a:r>
            <a:r>
              <a:rPr lang="en-US" b="1" dirty="0" smtClean="0">
                <a:solidFill>
                  <a:srgbClr val="7030A0"/>
                </a:solidFill>
              </a:rPr>
              <a:t>parallel</a:t>
            </a:r>
            <a:r>
              <a:rPr lang="en-US" dirty="0" smtClean="0"/>
              <a:t> </a:t>
            </a:r>
            <a:r>
              <a:rPr lang="en-US" b="1" dirty="0" smtClean="0">
                <a:solidFill>
                  <a:srgbClr val="FF0000"/>
                </a:solidFill>
              </a:rPr>
              <a:t>work-sharing</a:t>
            </a:r>
            <a:r>
              <a:rPr lang="en-US" dirty="0" smtClean="0"/>
              <a:t> construct</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26</a:t>
            </a:fld>
            <a:endParaRPr lang="zh-TW" altLang="en-US"/>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225536"/>
          </a:xfrm>
        </p:spPr>
        <p:txBody>
          <a:bodyPr>
            <a:normAutofit/>
          </a:bodyPr>
          <a:lstStyle/>
          <a:p>
            <a:r>
              <a:rPr lang="en-US" dirty="0" smtClean="0"/>
              <a:t>#</a:t>
            </a:r>
            <a:r>
              <a:rPr lang="en-US" dirty="0" err="1" smtClean="0"/>
              <a:t>pragma</a:t>
            </a:r>
            <a:r>
              <a:rPr lang="en-US" dirty="0" smtClean="0"/>
              <a:t>  </a:t>
            </a:r>
            <a:r>
              <a:rPr lang="en-US" dirty="0" err="1" smtClean="0"/>
              <a:t>omp</a:t>
            </a:r>
            <a:r>
              <a:rPr lang="en-US" dirty="0" smtClean="0"/>
              <a:t>  parallel  for</a:t>
            </a:r>
            <a:br>
              <a:rPr lang="en-US" dirty="0" smtClean="0"/>
            </a:br>
            <a:r>
              <a:rPr lang="en-US" sz="2000" dirty="0" smtClean="0"/>
              <a:t>(omp_test02.c)</a:t>
            </a:r>
            <a:endParaRPr lang="en-US" sz="2000" dirty="0"/>
          </a:p>
        </p:txBody>
      </p:sp>
      <p:sp>
        <p:nvSpPr>
          <p:cNvPr id="3" name="Content Placeholder 2"/>
          <p:cNvSpPr>
            <a:spLocks noGrp="1"/>
          </p:cNvSpPr>
          <p:nvPr>
            <p:ph idx="1"/>
          </p:nvPr>
        </p:nvSpPr>
        <p:spPr>
          <a:xfrm>
            <a:off x="642910" y="1571612"/>
            <a:ext cx="7786742" cy="4786346"/>
          </a:xfrm>
          <a:ln w="19050">
            <a:solidFill>
              <a:schemeClr val="accent6">
                <a:lumMod val="50000"/>
              </a:schemeClr>
            </a:solidFill>
          </a:ln>
        </p:spPr>
        <p:txBody>
          <a:bodyPr>
            <a:normAutofit fontScale="70000" lnSpcReduction="20000"/>
          </a:bodyPr>
          <a:lstStyle/>
          <a:p>
            <a:pPr>
              <a:buNone/>
            </a:pPr>
            <a:r>
              <a:rPr lang="en-US" dirty="0" smtClean="0"/>
              <a:t>#include &lt;</a:t>
            </a:r>
            <a:r>
              <a:rPr lang="en-US" dirty="0" err="1" smtClean="0"/>
              <a:t>omp.h</a:t>
            </a:r>
            <a:r>
              <a:rPr lang="en-US" dirty="0" smtClean="0"/>
              <a:t>&gt;</a:t>
            </a:r>
          </a:p>
          <a:p>
            <a:pPr>
              <a:buNone/>
            </a:pPr>
            <a:r>
              <a:rPr lang="en-US" dirty="0" smtClean="0"/>
              <a:t>#include &lt;</a:t>
            </a:r>
            <a:r>
              <a:rPr lang="en-US" dirty="0" err="1" smtClean="0"/>
              <a:t>stdio.h</a:t>
            </a:r>
            <a:r>
              <a:rPr lang="en-US" dirty="0" smtClean="0"/>
              <a:t>&gt;</a:t>
            </a:r>
          </a:p>
          <a:p>
            <a:pPr>
              <a:buNone/>
            </a:pPr>
            <a:endParaRPr lang="en-US" dirty="0" smtClean="0"/>
          </a:p>
          <a:p>
            <a:pPr>
              <a:buNone/>
            </a:pPr>
            <a:r>
              <a:rPr lang="en-US" dirty="0" err="1" smtClean="0"/>
              <a:t>int</a:t>
            </a:r>
            <a:r>
              <a:rPr lang="en-US" dirty="0" smtClean="0"/>
              <a:t> main()</a:t>
            </a:r>
          </a:p>
          <a:p>
            <a:pPr>
              <a:buNone/>
            </a:pPr>
            <a:r>
              <a:rPr lang="en-US" dirty="0" smtClean="0"/>
              <a:t>{</a:t>
            </a:r>
          </a:p>
          <a:p>
            <a:pPr>
              <a:buNone/>
            </a:pPr>
            <a:r>
              <a:rPr lang="en-US" dirty="0" smtClean="0"/>
              <a:t>    </a:t>
            </a:r>
            <a:r>
              <a:rPr lang="en-US" dirty="0" err="1" smtClean="0"/>
              <a:t>int</a:t>
            </a:r>
            <a:r>
              <a:rPr lang="en-US" dirty="0" smtClean="0"/>
              <a:t> </a:t>
            </a:r>
            <a:r>
              <a:rPr lang="en-US" dirty="0" err="1" smtClean="0"/>
              <a:t>i</a:t>
            </a:r>
            <a:r>
              <a:rPr lang="en-US" dirty="0" smtClean="0"/>
              <a:t>;</a:t>
            </a:r>
          </a:p>
          <a:p>
            <a:pPr>
              <a:buNone/>
            </a:pPr>
            <a:endParaRPr lang="en-US" dirty="0" smtClean="0"/>
          </a:p>
          <a:p>
            <a:pPr>
              <a:buNone/>
            </a:pPr>
            <a:r>
              <a:rPr lang="en-US" dirty="0" smtClean="0"/>
              <a:t>    </a:t>
            </a:r>
            <a:r>
              <a:rPr lang="en-US" dirty="0" smtClean="0">
                <a:solidFill>
                  <a:srgbClr val="C00000"/>
                </a:solidFill>
              </a:rPr>
              <a:t>#</a:t>
            </a:r>
            <a:r>
              <a:rPr lang="en-US" dirty="0" err="1" smtClean="0">
                <a:solidFill>
                  <a:srgbClr val="C00000"/>
                </a:solidFill>
              </a:rPr>
              <a:t>pragma</a:t>
            </a:r>
            <a:r>
              <a:rPr lang="en-US" dirty="0" smtClean="0">
                <a:solidFill>
                  <a:srgbClr val="C00000"/>
                </a:solidFill>
              </a:rPr>
              <a:t> </a:t>
            </a:r>
            <a:r>
              <a:rPr lang="en-US" dirty="0" err="1" smtClean="0">
                <a:solidFill>
                  <a:srgbClr val="C00000"/>
                </a:solidFill>
              </a:rPr>
              <a:t>omp</a:t>
            </a:r>
            <a:r>
              <a:rPr lang="en-US" dirty="0" smtClean="0">
                <a:solidFill>
                  <a:srgbClr val="C00000"/>
                </a:solidFill>
              </a:rPr>
              <a:t> parallel for</a:t>
            </a:r>
          </a:p>
          <a:p>
            <a:pPr>
              <a:buNone/>
            </a:pPr>
            <a:r>
              <a:rPr lang="en-US" dirty="0" smtClean="0"/>
              <a:t>    for (</a:t>
            </a:r>
            <a:r>
              <a:rPr lang="en-US" dirty="0" err="1" smtClean="0"/>
              <a:t>i</a:t>
            </a:r>
            <a:r>
              <a:rPr lang="en-US" dirty="0" smtClean="0"/>
              <a:t>=1; </a:t>
            </a:r>
            <a:r>
              <a:rPr lang="en-US" dirty="0" err="1" smtClean="0"/>
              <a:t>i</a:t>
            </a:r>
            <a:r>
              <a:rPr lang="en-US" dirty="0" smtClean="0"/>
              <a:t>&lt;=10; </a:t>
            </a:r>
            <a:r>
              <a:rPr lang="en-US" dirty="0" err="1" smtClean="0"/>
              <a:t>i</a:t>
            </a:r>
            <a:r>
              <a:rPr lang="en-US" dirty="0" smtClean="0"/>
              <a:t>++) {</a:t>
            </a:r>
          </a:p>
          <a:p>
            <a:pPr>
              <a:buNone/>
            </a:pPr>
            <a:r>
              <a:rPr lang="en-US" dirty="0" smtClean="0"/>
              <a:t>        </a:t>
            </a:r>
            <a:r>
              <a:rPr lang="en-US" dirty="0" err="1" smtClean="0"/>
              <a:t>printf</a:t>
            </a:r>
            <a:r>
              <a:rPr lang="en-US" dirty="0" smtClean="0"/>
              <a:t>("Hello: %d  (thread=%d, #threads=%d)\n", </a:t>
            </a:r>
            <a:r>
              <a:rPr lang="en-US" dirty="0" err="1" smtClean="0"/>
              <a:t>i</a:t>
            </a:r>
            <a:r>
              <a:rPr lang="en-US" dirty="0" smtClean="0"/>
              <a:t>, 						</a:t>
            </a:r>
            <a:r>
              <a:rPr lang="en-US" dirty="0" err="1" smtClean="0">
                <a:solidFill>
                  <a:srgbClr val="C00000"/>
                </a:solidFill>
              </a:rPr>
              <a:t>omp_get_thread_num</a:t>
            </a:r>
            <a:r>
              <a:rPr lang="en-US" dirty="0" smtClean="0">
                <a:solidFill>
                  <a:srgbClr val="C00000"/>
                </a:solidFill>
              </a:rPr>
              <a:t>()</a:t>
            </a:r>
            <a:r>
              <a:rPr lang="en-US" dirty="0" smtClean="0"/>
              <a:t>, </a:t>
            </a:r>
          </a:p>
          <a:p>
            <a:pPr>
              <a:buNone/>
            </a:pPr>
            <a:r>
              <a:rPr lang="en-US" dirty="0" smtClean="0"/>
              <a:t>					</a:t>
            </a:r>
            <a:r>
              <a:rPr lang="en-US" dirty="0" err="1" smtClean="0">
                <a:solidFill>
                  <a:srgbClr val="C00000"/>
                </a:solidFill>
              </a:rPr>
              <a:t>omp_get_num_threads</a:t>
            </a:r>
            <a:r>
              <a:rPr lang="en-US" dirty="0" smtClean="0">
                <a:solidFill>
                  <a:srgbClr val="C00000"/>
                </a:solidFill>
              </a:rPr>
              <a:t>()</a:t>
            </a:r>
            <a:r>
              <a:rPr lang="en-US" dirty="0" smtClean="0"/>
              <a:t> );</a:t>
            </a:r>
          </a:p>
          <a:p>
            <a:pPr>
              <a:buNone/>
            </a:pPr>
            <a:r>
              <a:rPr lang="en-US" dirty="0" smtClean="0"/>
              <a:t>    }  </a:t>
            </a:r>
            <a:r>
              <a:rPr lang="en-US" dirty="0" smtClean="0">
                <a:solidFill>
                  <a:schemeClr val="accent6">
                    <a:lumMod val="50000"/>
                  </a:schemeClr>
                </a:solidFill>
              </a:rPr>
              <a:t>/*-- End of </a:t>
            </a:r>
            <a:r>
              <a:rPr lang="en-US" dirty="0" err="1" smtClean="0">
                <a:solidFill>
                  <a:schemeClr val="accent6">
                    <a:lumMod val="50000"/>
                  </a:schemeClr>
                </a:solidFill>
              </a:rPr>
              <a:t>omp</a:t>
            </a:r>
            <a:r>
              <a:rPr lang="en-US" dirty="0" smtClean="0">
                <a:solidFill>
                  <a:schemeClr val="accent6">
                    <a:lumMod val="50000"/>
                  </a:schemeClr>
                </a:solidFill>
              </a:rPr>
              <a:t> parallel for --*/</a:t>
            </a:r>
          </a:p>
          <a:p>
            <a:pPr>
              <a:buNone/>
            </a:pPr>
            <a:r>
              <a:rPr lang="en-US" dirty="0" smtClean="0"/>
              <a:t>}</a:t>
            </a: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27</a:t>
            </a:fld>
            <a:endParaRPr lang="zh-TW" altLang="en-US"/>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Executing  omp_test02</a:t>
            </a:r>
            <a:endParaRPr lang="en-US" dirty="0"/>
          </a:p>
        </p:txBody>
      </p:sp>
      <p:sp>
        <p:nvSpPr>
          <p:cNvPr id="3" name="Content Placeholder 2"/>
          <p:cNvSpPr>
            <a:spLocks noGrp="1"/>
          </p:cNvSpPr>
          <p:nvPr>
            <p:ph idx="1"/>
          </p:nvPr>
        </p:nvSpPr>
        <p:spPr>
          <a:xfrm>
            <a:off x="714348" y="1600200"/>
            <a:ext cx="7715304" cy="4686320"/>
          </a:xfrm>
        </p:spPr>
        <p:txBody>
          <a:bodyPr>
            <a:normAutofit/>
          </a:bodyPr>
          <a:lstStyle/>
          <a:p>
            <a:pPr>
              <a:buNone/>
            </a:pPr>
            <a:r>
              <a:rPr lang="en-US" sz="2000" dirty="0" smtClean="0"/>
              <a:t>$ </a:t>
            </a:r>
            <a:r>
              <a:rPr lang="en-US" sz="2000" dirty="0" err="1" smtClean="0"/>
              <a:t>gcc</a:t>
            </a:r>
            <a:r>
              <a:rPr lang="en-US" sz="2000" dirty="0" smtClean="0"/>
              <a:t>  -</a:t>
            </a:r>
            <a:r>
              <a:rPr lang="en-US" sz="2000" dirty="0" err="1" smtClean="0"/>
              <a:t>fopenmp</a:t>
            </a:r>
            <a:r>
              <a:rPr lang="en-US" sz="2000" dirty="0" smtClean="0"/>
              <a:t>  -o </a:t>
            </a:r>
            <a:r>
              <a:rPr lang="en-US" sz="2000" b="1" dirty="0" smtClean="0"/>
              <a:t>omp_test02</a:t>
            </a:r>
            <a:r>
              <a:rPr lang="en-US" sz="2000" dirty="0" smtClean="0"/>
              <a:t>  omp_test02.c</a:t>
            </a:r>
          </a:p>
          <a:p>
            <a:pPr>
              <a:buNone/>
            </a:pPr>
            <a:r>
              <a:rPr lang="en-US" sz="2000" dirty="0" smtClean="0"/>
              <a:t>$ export  OMP_NUM_THREADS=1</a:t>
            </a:r>
          </a:p>
          <a:p>
            <a:pPr>
              <a:buNone/>
            </a:pPr>
            <a:r>
              <a:rPr lang="en-US" sz="2000" dirty="0" smtClean="0"/>
              <a:t>$ ./omp_test02</a:t>
            </a:r>
          </a:p>
          <a:p>
            <a:pPr>
              <a:buNone/>
            </a:pPr>
            <a:r>
              <a:rPr lang="en-US" sz="2000" dirty="0" smtClean="0"/>
              <a:t>$ export  OMP_NUM_THREADS=2</a:t>
            </a:r>
          </a:p>
          <a:p>
            <a:pPr>
              <a:buNone/>
            </a:pPr>
            <a:r>
              <a:rPr lang="en-US" sz="2000" dirty="0" smtClean="0"/>
              <a:t>$ ./omp_test02</a:t>
            </a:r>
          </a:p>
          <a:p>
            <a:pPr>
              <a:buNone/>
            </a:pPr>
            <a:r>
              <a:rPr lang="en-US" sz="2000" dirty="0" smtClean="0"/>
              <a:t>$ export  OMP_NUM_THREADS=4</a:t>
            </a:r>
          </a:p>
          <a:p>
            <a:pPr>
              <a:buNone/>
            </a:pPr>
            <a:r>
              <a:rPr lang="en-US" sz="2000" dirty="0" smtClean="0"/>
              <a:t>$ ./omp_test02</a:t>
            </a:r>
          </a:p>
          <a:p>
            <a:pPr>
              <a:buNone/>
            </a:pPr>
            <a:r>
              <a:rPr lang="en-US" sz="2000" dirty="0" smtClean="0"/>
              <a:t>$ export  OMP_NUM_THREADS=10</a:t>
            </a:r>
          </a:p>
          <a:p>
            <a:pPr>
              <a:buNone/>
            </a:pPr>
            <a:r>
              <a:rPr lang="en-US" sz="2000" dirty="0" smtClean="0"/>
              <a:t>$ ./omp_test02</a:t>
            </a:r>
          </a:p>
          <a:p>
            <a:pPr>
              <a:buNone/>
            </a:pPr>
            <a:r>
              <a:rPr lang="en-US" sz="2000" dirty="0" smtClean="0"/>
              <a:t>$ export  OMP_NUM_THREADS=100</a:t>
            </a:r>
          </a:p>
          <a:p>
            <a:pPr>
              <a:buNone/>
            </a:pPr>
            <a:r>
              <a:rPr lang="en-US" sz="2000" dirty="0" smtClean="0"/>
              <a:t>$ ./omp_test02</a:t>
            </a:r>
          </a:p>
          <a:p>
            <a:pPr>
              <a:buNone/>
            </a:pPr>
            <a:endParaRPr lang="en-US" sz="2000" dirty="0" smtClean="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28</a:t>
            </a:fld>
            <a:endParaRPr lang="zh-TW" altLang="en-US"/>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Executing  omp_test02</a:t>
            </a:r>
            <a:endParaRPr lang="en-US" dirty="0"/>
          </a:p>
        </p:txBody>
      </p:sp>
      <p:sp>
        <p:nvSpPr>
          <p:cNvPr id="3" name="Content Placeholder 2"/>
          <p:cNvSpPr>
            <a:spLocks noGrp="1"/>
          </p:cNvSpPr>
          <p:nvPr>
            <p:ph idx="1"/>
          </p:nvPr>
        </p:nvSpPr>
        <p:spPr/>
        <p:txBody>
          <a:bodyPr>
            <a:normAutofit/>
          </a:bodyPr>
          <a:lstStyle/>
          <a:p>
            <a:pPr algn="just"/>
            <a:r>
              <a:rPr lang="en-US" sz="2800" dirty="0" smtClean="0"/>
              <a:t>The </a:t>
            </a:r>
            <a:r>
              <a:rPr lang="en-US" sz="2800" b="1" i="1" dirty="0" smtClean="0"/>
              <a:t>work</a:t>
            </a:r>
            <a:r>
              <a:rPr lang="en-US" sz="2800" dirty="0" smtClean="0"/>
              <a:t> in the </a:t>
            </a:r>
            <a:r>
              <a:rPr lang="en-US" sz="2800" i="1" dirty="0" smtClean="0"/>
              <a:t>for</a:t>
            </a:r>
            <a:r>
              <a:rPr lang="en-US" sz="2800" dirty="0" smtClean="0"/>
              <a:t>-loop is </a:t>
            </a:r>
            <a:r>
              <a:rPr lang="en-US" sz="2800" b="1" i="1" dirty="0" smtClean="0"/>
              <a:t>shared</a:t>
            </a:r>
            <a:r>
              <a:rPr lang="en-US" sz="2800" dirty="0" smtClean="0"/>
              <a:t> among threads.</a:t>
            </a:r>
          </a:p>
          <a:p>
            <a:pPr algn="just">
              <a:spcBef>
                <a:spcPts val="1200"/>
              </a:spcBef>
            </a:pPr>
            <a:r>
              <a:rPr lang="en-US" sz="2800" dirty="0" smtClean="0"/>
              <a:t>You can specify the number of threads (for sharing the work) via the OMP_NUM_THREADS environment variable.</a:t>
            </a:r>
          </a:p>
          <a:p>
            <a:pPr algn="just">
              <a:spcBef>
                <a:spcPts val="1200"/>
              </a:spcBef>
            </a:pPr>
            <a:endParaRPr lang="en-US" sz="2800" dirty="0" smtClean="0"/>
          </a:p>
          <a:p>
            <a:endParaRPr lang="en-US" sz="2800" dirty="0" smtClean="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29</a:t>
            </a:fld>
            <a:endParaRPr lang="zh-TW" altLang="en-US"/>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Number of </a:t>
            </a:r>
            <a:r>
              <a:rPr lang="en-US" dirty="0" err="1" smtClean="0"/>
              <a:t>EETimes</a:t>
            </a:r>
            <a:r>
              <a:rPr lang="en-US" dirty="0" smtClean="0"/>
              <a:t> Articles</a:t>
            </a:r>
            <a:endParaRPr lang="en-US" dirty="0"/>
          </a:p>
        </p:txBody>
      </p:sp>
      <p:sp>
        <p:nvSpPr>
          <p:cNvPr id="3" name="Content Placeholder 2"/>
          <p:cNvSpPr>
            <a:spLocks noGrp="1"/>
          </p:cNvSpPr>
          <p:nvPr>
            <p:ph idx="1"/>
          </p:nvPr>
        </p:nvSpPr>
        <p:spPr/>
        <p:txBody>
          <a:bodyPr>
            <a:normAutofit/>
          </a:bodyPr>
          <a:lstStyle/>
          <a:p>
            <a:r>
              <a:rPr lang="en-US" sz="2400" dirty="0" smtClean="0"/>
              <a:t>Researchers report progress on parallel path  </a:t>
            </a:r>
            <a:r>
              <a:rPr lang="en-US" sz="2000" dirty="0" smtClean="0"/>
              <a:t>(2009/08/24) [</a:t>
            </a:r>
            <a:r>
              <a:rPr lang="en-US" sz="2000" dirty="0" smtClean="0">
                <a:hlinkClick r:id="rId2"/>
              </a:rPr>
              <a:t>link</a:t>
            </a:r>
            <a:r>
              <a:rPr lang="en-US" sz="2000" dirty="0" smtClean="0"/>
              <a:t>]</a:t>
            </a:r>
          </a:p>
          <a:p>
            <a:pPr algn="just">
              <a:spcBef>
                <a:spcPts val="1800"/>
              </a:spcBef>
            </a:pPr>
            <a:r>
              <a:rPr lang="en-US" sz="2400" dirty="0" smtClean="0"/>
              <a:t>Parallel software plays catch-up with </a:t>
            </a:r>
            <a:r>
              <a:rPr lang="en-US" sz="2400" dirty="0" err="1" smtClean="0"/>
              <a:t>multicore</a:t>
            </a:r>
            <a:r>
              <a:rPr lang="en-US" sz="2400" dirty="0" smtClean="0"/>
              <a:t>  </a:t>
            </a:r>
            <a:r>
              <a:rPr lang="en-US" sz="2000" dirty="0" smtClean="0"/>
              <a:t>(2009/06/22) [</a:t>
            </a:r>
            <a:r>
              <a:rPr lang="en-US" sz="2000" dirty="0" smtClean="0">
                <a:hlinkClick r:id="rId3"/>
              </a:rPr>
              <a:t>link</a:t>
            </a:r>
            <a:r>
              <a:rPr lang="en-US" sz="2000" dirty="0" smtClean="0"/>
              <a:t>]</a:t>
            </a:r>
          </a:p>
          <a:p>
            <a:pPr algn="just">
              <a:spcBef>
                <a:spcPts val="1800"/>
              </a:spcBef>
            </a:pPr>
            <a:r>
              <a:rPr lang="en-US" sz="2400" dirty="0" smtClean="0"/>
              <a:t>Cadence adds parallel solving capabilities to </a:t>
            </a:r>
            <a:r>
              <a:rPr lang="en-US" sz="2400" dirty="0" err="1" smtClean="0"/>
              <a:t>Spectre</a:t>
            </a:r>
            <a:r>
              <a:rPr lang="en-US" sz="2400" dirty="0" smtClean="0"/>
              <a:t>  </a:t>
            </a:r>
            <a:r>
              <a:rPr lang="en-US" sz="2000" dirty="0" smtClean="0"/>
              <a:t>(2008/12/15) [</a:t>
            </a:r>
            <a:r>
              <a:rPr lang="en-US" sz="2000" dirty="0" smtClean="0">
                <a:hlinkClick r:id="rId4"/>
              </a:rPr>
              <a:t>link</a:t>
            </a:r>
            <a:r>
              <a:rPr lang="en-US" sz="2000" dirty="0" smtClean="0"/>
              <a:t>]</a:t>
            </a:r>
          </a:p>
          <a:p>
            <a:pPr algn="just">
              <a:spcBef>
                <a:spcPts val="1800"/>
              </a:spcBef>
            </a:pPr>
            <a:r>
              <a:rPr lang="en-US" sz="2400" dirty="0" smtClean="0"/>
              <a:t>Mentor releases parallel timing analysis and optimization technology  </a:t>
            </a:r>
            <a:r>
              <a:rPr lang="en-US" sz="2000" dirty="0" smtClean="0"/>
              <a:t>(2008/10/13) [</a:t>
            </a:r>
            <a:r>
              <a:rPr lang="en-US" sz="2000" dirty="0" smtClean="0">
                <a:hlinkClick r:id="rId5"/>
              </a:rPr>
              <a:t>link</a:t>
            </a:r>
            <a:r>
              <a:rPr lang="en-US" sz="2000" dirty="0" smtClean="0"/>
              <a:t>]</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a:t>
            </a:fld>
            <a:endParaRPr lang="zh-TW" altLang="en-US"/>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OpenMP</a:t>
            </a:r>
            <a:r>
              <a:rPr lang="en-US" dirty="0" smtClean="0"/>
              <a:t>: </a:t>
            </a:r>
            <a:r>
              <a:rPr lang="en-US" dirty="0" smtClean="0">
                <a:solidFill>
                  <a:srgbClr val="C00000"/>
                </a:solidFill>
              </a:rPr>
              <a:t>shared</a:t>
            </a:r>
            <a:r>
              <a:rPr lang="en-US" dirty="0" smtClean="0"/>
              <a:t> &amp; </a:t>
            </a:r>
            <a:r>
              <a:rPr lang="en-US" dirty="0" smtClean="0">
                <a:solidFill>
                  <a:srgbClr val="C00000"/>
                </a:solidFill>
              </a:rPr>
              <a:t>private</a:t>
            </a:r>
            <a:r>
              <a:rPr lang="en-US" dirty="0" smtClean="0"/>
              <a:t> data</a:t>
            </a:r>
            <a:endParaRPr lang="en-US" dirty="0"/>
          </a:p>
        </p:txBody>
      </p:sp>
      <p:sp>
        <p:nvSpPr>
          <p:cNvPr id="3" name="Content Placeholder 2"/>
          <p:cNvSpPr>
            <a:spLocks noGrp="1"/>
          </p:cNvSpPr>
          <p:nvPr>
            <p:ph idx="1"/>
          </p:nvPr>
        </p:nvSpPr>
        <p:spPr/>
        <p:txBody>
          <a:bodyPr>
            <a:normAutofit/>
          </a:bodyPr>
          <a:lstStyle/>
          <a:p>
            <a:pPr algn="just"/>
            <a:r>
              <a:rPr lang="en-US" sz="2400" dirty="0" smtClean="0"/>
              <a:t>Data in an </a:t>
            </a:r>
            <a:r>
              <a:rPr lang="en-US" sz="2400" dirty="0" err="1" smtClean="0"/>
              <a:t>OpenMP</a:t>
            </a:r>
            <a:r>
              <a:rPr lang="en-US" sz="2400" dirty="0" smtClean="0"/>
              <a:t> program is either </a:t>
            </a:r>
            <a:r>
              <a:rPr lang="en-US" sz="2400" dirty="0" smtClean="0">
                <a:solidFill>
                  <a:srgbClr val="C00000"/>
                </a:solidFill>
              </a:rPr>
              <a:t>shared</a:t>
            </a:r>
            <a:r>
              <a:rPr lang="en-US" sz="2400" dirty="0" smtClean="0"/>
              <a:t> by threads in a team, or is </a:t>
            </a:r>
            <a:r>
              <a:rPr lang="en-US" sz="2400" dirty="0" smtClean="0">
                <a:solidFill>
                  <a:srgbClr val="C00000"/>
                </a:solidFill>
              </a:rPr>
              <a:t>private</a:t>
            </a:r>
            <a:r>
              <a:rPr lang="en-US" sz="2400" dirty="0" smtClean="0"/>
              <a:t>.</a:t>
            </a:r>
          </a:p>
          <a:p>
            <a:pPr algn="just">
              <a:spcBef>
                <a:spcPts val="1800"/>
              </a:spcBef>
            </a:pPr>
            <a:r>
              <a:rPr lang="en-US" sz="2400" dirty="0" smtClean="0">
                <a:solidFill>
                  <a:srgbClr val="C00000"/>
                </a:solidFill>
              </a:rPr>
              <a:t>Private</a:t>
            </a:r>
            <a:r>
              <a:rPr lang="en-US" sz="2400" dirty="0" smtClean="0"/>
              <a:t> data: Each thread has its own copy of the data object, and hence the variable may have different values for different threads. </a:t>
            </a:r>
          </a:p>
          <a:p>
            <a:pPr algn="just">
              <a:spcBef>
                <a:spcPts val="1800"/>
              </a:spcBef>
            </a:pPr>
            <a:r>
              <a:rPr lang="en-US" sz="2400" dirty="0" smtClean="0">
                <a:solidFill>
                  <a:srgbClr val="C00000"/>
                </a:solidFill>
              </a:rPr>
              <a:t>Shared</a:t>
            </a:r>
            <a:r>
              <a:rPr lang="en-US" sz="2400" dirty="0" smtClean="0"/>
              <a:t> data: The shared data will be shared among the threads executing the parallel region it is associated with; each thread can freely read or modify the values of shared data.</a:t>
            </a:r>
            <a:endParaRPr lang="en-US" sz="2400"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30</a:t>
            </a:fld>
            <a:endParaRPr lang="zh-TW" altLang="en-US"/>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762"/>
            <a:ext cx="8229600" cy="1225536"/>
          </a:xfrm>
        </p:spPr>
        <p:txBody>
          <a:bodyPr>
            <a:normAutofit/>
          </a:bodyPr>
          <a:lstStyle/>
          <a:p>
            <a:r>
              <a:rPr lang="en-US" dirty="0" err="1" smtClean="0"/>
              <a:t>OpenMP</a:t>
            </a:r>
            <a:r>
              <a:rPr lang="en-US" dirty="0" smtClean="0"/>
              <a:t>: </a:t>
            </a:r>
            <a:r>
              <a:rPr lang="en-US" dirty="0" smtClean="0">
                <a:solidFill>
                  <a:srgbClr val="C00000"/>
                </a:solidFill>
              </a:rPr>
              <a:t>shared</a:t>
            </a:r>
            <a:r>
              <a:rPr lang="en-US" dirty="0" smtClean="0"/>
              <a:t> &amp; </a:t>
            </a:r>
            <a:r>
              <a:rPr lang="en-US" dirty="0" smtClean="0">
                <a:solidFill>
                  <a:srgbClr val="C00000"/>
                </a:solidFill>
              </a:rPr>
              <a:t>private</a:t>
            </a:r>
            <a:r>
              <a:rPr lang="en-US" dirty="0" smtClean="0"/>
              <a:t> data</a:t>
            </a:r>
            <a:br>
              <a:rPr lang="en-US" dirty="0" smtClean="0"/>
            </a:br>
            <a:r>
              <a:rPr lang="en-US" sz="2000" dirty="0" smtClean="0"/>
              <a:t>(omp_test03.c)</a:t>
            </a:r>
            <a:endParaRPr lang="en-US" sz="2000" dirty="0"/>
          </a:p>
        </p:txBody>
      </p:sp>
      <p:sp>
        <p:nvSpPr>
          <p:cNvPr id="3" name="Content Placeholder 2"/>
          <p:cNvSpPr>
            <a:spLocks noGrp="1"/>
          </p:cNvSpPr>
          <p:nvPr>
            <p:ph idx="1"/>
          </p:nvPr>
        </p:nvSpPr>
        <p:spPr>
          <a:xfrm>
            <a:off x="714348" y="1357298"/>
            <a:ext cx="7643866" cy="5214974"/>
          </a:xfrm>
          <a:ln w="19050">
            <a:solidFill>
              <a:schemeClr val="accent6">
                <a:lumMod val="50000"/>
              </a:schemeClr>
            </a:solidFill>
          </a:ln>
        </p:spPr>
        <p:txBody>
          <a:bodyPr>
            <a:noAutofit/>
          </a:bodyPr>
          <a:lstStyle/>
          <a:p>
            <a:pPr>
              <a:spcBef>
                <a:spcPts val="0"/>
              </a:spcBef>
              <a:buNone/>
            </a:pPr>
            <a:r>
              <a:rPr lang="en-US" sz="1500" dirty="0" smtClean="0"/>
              <a:t>#include &lt;</a:t>
            </a:r>
            <a:r>
              <a:rPr lang="en-US" sz="1500" dirty="0" err="1" smtClean="0"/>
              <a:t>omp.h</a:t>
            </a:r>
            <a:r>
              <a:rPr lang="en-US" sz="1500" dirty="0" smtClean="0"/>
              <a:t>&gt;</a:t>
            </a:r>
          </a:p>
          <a:p>
            <a:pPr>
              <a:spcBef>
                <a:spcPts val="0"/>
              </a:spcBef>
              <a:buNone/>
            </a:pPr>
            <a:r>
              <a:rPr lang="en-US" sz="1500" dirty="0" smtClean="0"/>
              <a:t>#include &lt;</a:t>
            </a:r>
            <a:r>
              <a:rPr lang="en-US" sz="1500" dirty="0" err="1" smtClean="0"/>
              <a:t>stdio.h</a:t>
            </a:r>
            <a:r>
              <a:rPr lang="en-US" sz="1500" dirty="0" smtClean="0"/>
              <a:t>&gt;</a:t>
            </a:r>
          </a:p>
          <a:p>
            <a:pPr>
              <a:spcBef>
                <a:spcPts val="0"/>
              </a:spcBef>
              <a:buNone/>
            </a:pPr>
            <a:endParaRPr lang="en-US" sz="1500" dirty="0" smtClean="0"/>
          </a:p>
          <a:p>
            <a:pPr>
              <a:spcBef>
                <a:spcPts val="0"/>
              </a:spcBef>
              <a:buNone/>
            </a:pPr>
            <a:r>
              <a:rPr lang="en-US" sz="1500" dirty="0" err="1" smtClean="0"/>
              <a:t>int</a:t>
            </a:r>
            <a:r>
              <a:rPr lang="en-US" sz="1500" dirty="0" smtClean="0"/>
              <a:t> main()</a:t>
            </a:r>
          </a:p>
          <a:p>
            <a:pPr>
              <a:spcBef>
                <a:spcPts val="0"/>
              </a:spcBef>
              <a:buNone/>
            </a:pPr>
            <a:r>
              <a:rPr lang="en-US" sz="1500" dirty="0" smtClean="0"/>
              <a:t>{</a:t>
            </a:r>
          </a:p>
          <a:p>
            <a:pPr>
              <a:spcBef>
                <a:spcPts val="0"/>
              </a:spcBef>
              <a:buNone/>
            </a:pPr>
            <a:r>
              <a:rPr lang="en-US" sz="1500" dirty="0" smtClean="0"/>
              <a:t>    </a:t>
            </a:r>
            <a:r>
              <a:rPr lang="en-US" sz="1500" dirty="0" err="1" smtClean="0"/>
              <a:t>int</a:t>
            </a:r>
            <a:r>
              <a:rPr lang="en-US" sz="1500" dirty="0" smtClean="0"/>
              <a:t> </a:t>
            </a:r>
            <a:r>
              <a:rPr lang="en-US" sz="1500" dirty="0" err="1" smtClean="0"/>
              <a:t>i</a:t>
            </a:r>
            <a:r>
              <a:rPr lang="en-US" sz="1500" dirty="0" smtClean="0"/>
              <a:t>;</a:t>
            </a:r>
          </a:p>
          <a:p>
            <a:pPr>
              <a:spcBef>
                <a:spcPts val="0"/>
              </a:spcBef>
              <a:buNone/>
            </a:pPr>
            <a:r>
              <a:rPr lang="en-US" sz="1500" dirty="0" smtClean="0"/>
              <a:t>    </a:t>
            </a:r>
            <a:r>
              <a:rPr lang="en-US" sz="1500" dirty="0" err="1" smtClean="0"/>
              <a:t>int</a:t>
            </a:r>
            <a:r>
              <a:rPr lang="en-US" sz="1500" dirty="0" smtClean="0"/>
              <a:t> a=101, b=102, c=103, d=104;</a:t>
            </a:r>
          </a:p>
          <a:p>
            <a:pPr>
              <a:spcBef>
                <a:spcPts val="0"/>
              </a:spcBef>
              <a:buNone/>
            </a:pPr>
            <a:r>
              <a:rPr lang="en-US" sz="1500" dirty="0" smtClean="0"/>
              <a:t>    </a:t>
            </a:r>
          </a:p>
          <a:p>
            <a:pPr>
              <a:spcBef>
                <a:spcPts val="0"/>
              </a:spcBef>
              <a:buNone/>
            </a:pPr>
            <a:r>
              <a:rPr lang="en-US" sz="1500" dirty="0" smtClean="0"/>
              <a:t>    #</a:t>
            </a:r>
            <a:r>
              <a:rPr lang="en-US" sz="1500" dirty="0" err="1" smtClean="0"/>
              <a:t>pragma</a:t>
            </a:r>
            <a:r>
              <a:rPr lang="en-US" sz="1500" dirty="0" smtClean="0"/>
              <a:t> </a:t>
            </a:r>
            <a:r>
              <a:rPr lang="en-US" sz="1500" dirty="0" err="1" smtClean="0"/>
              <a:t>omp</a:t>
            </a:r>
            <a:r>
              <a:rPr lang="en-US" sz="1500" dirty="0" smtClean="0"/>
              <a:t> parallel for </a:t>
            </a:r>
            <a:r>
              <a:rPr lang="en-US" sz="1500" b="1" dirty="0" smtClean="0">
                <a:solidFill>
                  <a:srgbClr val="C00000"/>
                </a:solidFill>
              </a:rPr>
              <a:t>shared(</a:t>
            </a:r>
            <a:r>
              <a:rPr lang="en-US" sz="1500" b="1" dirty="0" err="1" smtClean="0">
                <a:solidFill>
                  <a:srgbClr val="C00000"/>
                </a:solidFill>
              </a:rPr>
              <a:t>c,d</a:t>
            </a:r>
            <a:r>
              <a:rPr lang="en-US" sz="1500" b="1" dirty="0" smtClean="0">
                <a:solidFill>
                  <a:srgbClr val="C00000"/>
                </a:solidFill>
              </a:rPr>
              <a:t>)</a:t>
            </a:r>
            <a:r>
              <a:rPr lang="en-US" sz="1500" dirty="0" smtClean="0"/>
              <a:t> </a:t>
            </a:r>
            <a:r>
              <a:rPr lang="en-US" sz="1500" b="1" dirty="0" smtClean="0">
                <a:solidFill>
                  <a:srgbClr val="C00000"/>
                </a:solidFill>
              </a:rPr>
              <a:t>private(</a:t>
            </a:r>
            <a:r>
              <a:rPr lang="en-US" sz="1500" b="1" dirty="0" err="1" smtClean="0">
                <a:solidFill>
                  <a:srgbClr val="C00000"/>
                </a:solidFill>
              </a:rPr>
              <a:t>i,a,b</a:t>
            </a:r>
            <a:r>
              <a:rPr lang="en-US" sz="1500" b="1" dirty="0" smtClean="0">
                <a:solidFill>
                  <a:srgbClr val="C00000"/>
                </a:solidFill>
              </a:rPr>
              <a:t>)</a:t>
            </a:r>
            <a:r>
              <a:rPr lang="en-US" sz="1500" dirty="0" smtClean="0"/>
              <a:t>  </a:t>
            </a:r>
          </a:p>
          <a:p>
            <a:pPr>
              <a:spcBef>
                <a:spcPts val="0"/>
              </a:spcBef>
              <a:buNone/>
            </a:pPr>
            <a:r>
              <a:rPr lang="en-US" sz="1500" dirty="0" smtClean="0"/>
              <a:t>    for (</a:t>
            </a:r>
            <a:r>
              <a:rPr lang="en-US" sz="1500" dirty="0" err="1" smtClean="0"/>
              <a:t>i</a:t>
            </a:r>
            <a:r>
              <a:rPr lang="en-US" sz="1500" dirty="0" smtClean="0"/>
              <a:t>=1; </a:t>
            </a:r>
            <a:r>
              <a:rPr lang="en-US" sz="1500" dirty="0" err="1" smtClean="0"/>
              <a:t>i</a:t>
            </a:r>
            <a:r>
              <a:rPr lang="en-US" sz="1500" dirty="0" smtClean="0"/>
              <a:t>&lt;=10; </a:t>
            </a:r>
            <a:r>
              <a:rPr lang="en-US" sz="1500" dirty="0" err="1" smtClean="0"/>
              <a:t>i</a:t>
            </a:r>
            <a:r>
              <a:rPr lang="en-US" sz="1500" dirty="0" smtClean="0"/>
              <a:t>++) </a:t>
            </a:r>
          </a:p>
          <a:p>
            <a:pPr>
              <a:spcBef>
                <a:spcPts val="0"/>
              </a:spcBef>
              <a:buNone/>
            </a:pPr>
            <a:r>
              <a:rPr lang="en-US" sz="1500" dirty="0" smtClean="0"/>
              <a:t>    {</a:t>
            </a:r>
          </a:p>
          <a:p>
            <a:pPr>
              <a:spcBef>
                <a:spcPts val="0"/>
              </a:spcBef>
              <a:buNone/>
            </a:pPr>
            <a:r>
              <a:rPr lang="en-US" sz="1500" dirty="0" smtClean="0"/>
              <a:t>        a = 201;</a:t>
            </a:r>
          </a:p>
          <a:p>
            <a:pPr>
              <a:spcBef>
                <a:spcPts val="0"/>
              </a:spcBef>
              <a:buNone/>
            </a:pPr>
            <a:r>
              <a:rPr lang="en-US" sz="1500" dirty="0" smtClean="0"/>
              <a:t>        d = 204;</a:t>
            </a:r>
          </a:p>
          <a:p>
            <a:pPr>
              <a:spcBef>
                <a:spcPts val="0"/>
              </a:spcBef>
              <a:buNone/>
            </a:pPr>
            <a:r>
              <a:rPr lang="en-US" sz="1500" dirty="0" smtClean="0"/>
              <a:t>        </a:t>
            </a:r>
          </a:p>
          <a:p>
            <a:pPr>
              <a:spcBef>
                <a:spcPts val="0"/>
              </a:spcBef>
              <a:buNone/>
            </a:pPr>
            <a:r>
              <a:rPr lang="en-US" sz="1500" dirty="0" smtClean="0"/>
              <a:t>        </a:t>
            </a:r>
            <a:r>
              <a:rPr lang="en-US" sz="1500" dirty="0" err="1" smtClean="0"/>
              <a:t>printf</a:t>
            </a:r>
            <a:r>
              <a:rPr lang="en-US" sz="1500" dirty="0" smtClean="0"/>
              <a:t>("Hello: </a:t>
            </a:r>
            <a:r>
              <a:rPr lang="en-US" sz="1500" b="1" dirty="0" smtClean="0">
                <a:solidFill>
                  <a:schemeClr val="accent6">
                    <a:lumMod val="50000"/>
                  </a:schemeClr>
                </a:solidFill>
              </a:rPr>
              <a:t>%d</a:t>
            </a:r>
            <a:r>
              <a:rPr lang="en-US" sz="1500" dirty="0" smtClean="0"/>
              <a:t>  (</a:t>
            </a:r>
            <a:r>
              <a:rPr lang="en-US" sz="1500" dirty="0" err="1" smtClean="0"/>
              <a:t>thread_id</a:t>
            </a:r>
            <a:r>
              <a:rPr lang="en-US" sz="1500" dirty="0" smtClean="0"/>
              <a:t>=</a:t>
            </a:r>
            <a:r>
              <a:rPr lang="en-US" sz="1500" b="1" dirty="0" smtClean="0">
                <a:solidFill>
                  <a:schemeClr val="accent3">
                    <a:lumMod val="50000"/>
                  </a:schemeClr>
                </a:solidFill>
              </a:rPr>
              <a:t>%d</a:t>
            </a:r>
            <a:r>
              <a:rPr lang="en-US" sz="1500" dirty="0" smtClean="0"/>
              <a:t>, #threads=</a:t>
            </a:r>
            <a:r>
              <a:rPr lang="en-US" sz="1500" b="1" dirty="0" smtClean="0">
                <a:solidFill>
                  <a:schemeClr val="accent3">
                    <a:lumMod val="50000"/>
                  </a:schemeClr>
                </a:solidFill>
              </a:rPr>
              <a:t>%d</a:t>
            </a:r>
            <a:r>
              <a:rPr lang="en-US" sz="1500" dirty="0" smtClean="0"/>
              <a:t>), a=</a:t>
            </a:r>
            <a:r>
              <a:rPr lang="en-US" sz="1500" b="1" dirty="0" smtClean="0">
                <a:solidFill>
                  <a:schemeClr val="accent5">
                    <a:lumMod val="50000"/>
                  </a:schemeClr>
                </a:solidFill>
              </a:rPr>
              <a:t>%d</a:t>
            </a:r>
            <a:r>
              <a:rPr lang="en-US" sz="1500" dirty="0" smtClean="0"/>
              <a:t>, b=</a:t>
            </a:r>
            <a:r>
              <a:rPr lang="en-US" sz="1500" b="1" dirty="0" smtClean="0">
                <a:solidFill>
                  <a:schemeClr val="accent5">
                    <a:lumMod val="50000"/>
                  </a:schemeClr>
                </a:solidFill>
              </a:rPr>
              <a:t>%d</a:t>
            </a:r>
            <a:r>
              <a:rPr lang="en-US" sz="1500" dirty="0" smtClean="0"/>
              <a:t>, c=</a:t>
            </a:r>
            <a:r>
              <a:rPr lang="en-US" sz="1500" b="1" dirty="0" smtClean="0">
                <a:solidFill>
                  <a:schemeClr val="accent5">
                    <a:lumMod val="50000"/>
                  </a:schemeClr>
                </a:solidFill>
              </a:rPr>
              <a:t>%d</a:t>
            </a:r>
            <a:r>
              <a:rPr lang="en-US" sz="1500" dirty="0" smtClean="0"/>
              <a:t>, d=</a:t>
            </a:r>
            <a:r>
              <a:rPr lang="en-US" sz="1500" b="1" dirty="0" smtClean="0">
                <a:solidFill>
                  <a:schemeClr val="accent5">
                    <a:lumMod val="50000"/>
                  </a:schemeClr>
                </a:solidFill>
              </a:rPr>
              <a:t>%d</a:t>
            </a:r>
            <a:r>
              <a:rPr lang="en-US" sz="1500" dirty="0" smtClean="0"/>
              <a:t>\n", </a:t>
            </a:r>
          </a:p>
          <a:p>
            <a:pPr>
              <a:spcBef>
                <a:spcPts val="0"/>
              </a:spcBef>
              <a:buNone/>
            </a:pPr>
            <a:r>
              <a:rPr lang="en-US" sz="1500" dirty="0" smtClean="0"/>
              <a:t>		</a:t>
            </a:r>
            <a:r>
              <a:rPr lang="en-US" sz="1500" b="1" dirty="0" err="1" smtClean="0">
                <a:solidFill>
                  <a:schemeClr val="accent6">
                    <a:lumMod val="50000"/>
                  </a:schemeClr>
                </a:solidFill>
              </a:rPr>
              <a:t>i</a:t>
            </a:r>
            <a:r>
              <a:rPr lang="en-US" sz="1500" dirty="0" smtClean="0"/>
              <a:t>, </a:t>
            </a:r>
          </a:p>
          <a:p>
            <a:pPr>
              <a:spcBef>
                <a:spcPts val="0"/>
              </a:spcBef>
              <a:buNone/>
            </a:pPr>
            <a:r>
              <a:rPr lang="en-US" sz="1500" dirty="0" smtClean="0"/>
              <a:t>		</a:t>
            </a:r>
            <a:r>
              <a:rPr lang="en-US" sz="1500" b="1" dirty="0" err="1" smtClean="0">
                <a:solidFill>
                  <a:schemeClr val="accent3">
                    <a:lumMod val="50000"/>
                  </a:schemeClr>
                </a:solidFill>
              </a:rPr>
              <a:t>omp_get_thread_num</a:t>
            </a:r>
            <a:r>
              <a:rPr lang="en-US" sz="1500" b="1" dirty="0" smtClean="0">
                <a:solidFill>
                  <a:schemeClr val="accent3">
                    <a:lumMod val="50000"/>
                  </a:schemeClr>
                </a:solidFill>
              </a:rPr>
              <a:t>()</a:t>
            </a:r>
            <a:r>
              <a:rPr lang="en-US" sz="1500" dirty="0" smtClean="0"/>
              <a:t>, </a:t>
            </a:r>
            <a:r>
              <a:rPr lang="en-US" sz="1500" b="1" dirty="0" err="1" smtClean="0">
                <a:solidFill>
                  <a:schemeClr val="accent3">
                    <a:lumMod val="50000"/>
                  </a:schemeClr>
                </a:solidFill>
              </a:rPr>
              <a:t>omp_get_num_threads</a:t>
            </a:r>
            <a:r>
              <a:rPr lang="en-US" sz="1500" b="1" dirty="0" smtClean="0">
                <a:solidFill>
                  <a:schemeClr val="accent3">
                    <a:lumMod val="50000"/>
                  </a:schemeClr>
                </a:solidFill>
              </a:rPr>
              <a:t>()</a:t>
            </a:r>
            <a:r>
              <a:rPr lang="en-US" sz="1500" dirty="0" smtClean="0"/>
              <a:t>,</a:t>
            </a:r>
          </a:p>
          <a:p>
            <a:pPr>
              <a:spcBef>
                <a:spcPts val="0"/>
              </a:spcBef>
              <a:buNone/>
            </a:pPr>
            <a:r>
              <a:rPr lang="en-US" sz="1500" dirty="0" smtClean="0"/>
              <a:t>        	</a:t>
            </a:r>
            <a:r>
              <a:rPr lang="en-US" sz="1500" b="1" dirty="0" smtClean="0">
                <a:solidFill>
                  <a:schemeClr val="accent5">
                    <a:lumMod val="50000"/>
                  </a:schemeClr>
                </a:solidFill>
              </a:rPr>
              <a:t>a</a:t>
            </a:r>
            <a:r>
              <a:rPr lang="en-US" sz="1500" dirty="0" smtClean="0"/>
              <a:t>, </a:t>
            </a:r>
            <a:r>
              <a:rPr lang="en-US" sz="1500" b="1" dirty="0" smtClean="0">
                <a:solidFill>
                  <a:schemeClr val="accent5">
                    <a:lumMod val="50000"/>
                  </a:schemeClr>
                </a:solidFill>
              </a:rPr>
              <a:t>b</a:t>
            </a:r>
            <a:r>
              <a:rPr lang="en-US" sz="1500" dirty="0" smtClean="0"/>
              <a:t>, </a:t>
            </a:r>
            <a:r>
              <a:rPr lang="en-US" sz="1500" b="1" dirty="0" smtClean="0">
                <a:solidFill>
                  <a:schemeClr val="accent5">
                    <a:lumMod val="50000"/>
                  </a:schemeClr>
                </a:solidFill>
              </a:rPr>
              <a:t>c</a:t>
            </a:r>
            <a:r>
              <a:rPr lang="en-US" sz="1500" dirty="0" smtClean="0"/>
              <a:t>, </a:t>
            </a:r>
            <a:r>
              <a:rPr lang="en-US" sz="1500" b="1" dirty="0" smtClean="0">
                <a:solidFill>
                  <a:schemeClr val="accent5">
                    <a:lumMod val="50000"/>
                  </a:schemeClr>
                </a:solidFill>
              </a:rPr>
              <a:t>d</a:t>
            </a:r>
            <a:r>
              <a:rPr lang="en-US" sz="1500" dirty="0" smtClean="0"/>
              <a:t> );</a:t>
            </a:r>
          </a:p>
          <a:p>
            <a:pPr>
              <a:spcBef>
                <a:spcPts val="0"/>
              </a:spcBef>
              <a:buNone/>
            </a:pPr>
            <a:r>
              <a:rPr lang="en-US" sz="1500" dirty="0" smtClean="0"/>
              <a:t>    }  /*-- End of </a:t>
            </a:r>
            <a:r>
              <a:rPr lang="en-US" sz="1500" dirty="0" err="1" smtClean="0"/>
              <a:t>omp</a:t>
            </a:r>
            <a:r>
              <a:rPr lang="en-US" sz="1500" dirty="0" smtClean="0"/>
              <a:t> parallel for --*/</a:t>
            </a:r>
          </a:p>
          <a:p>
            <a:pPr>
              <a:spcBef>
                <a:spcPts val="0"/>
              </a:spcBef>
              <a:buNone/>
            </a:pPr>
            <a:endParaRPr lang="en-US" sz="1500" dirty="0" smtClean="0"/>
          </a:p>
          <a:p>
            <a:pPr>
              <a:spcBef>
                <a:spcPts val="0"/>
              </a:spcBef>
              <a:buNone/>
            </a:pPr>
            <a:r>
              <a:rPr lang="en-US" sz="1500" dirty="0" smtClean="0"/>
              <a:t>   </a:t>
            </a:r>
            <a:r>
              <a:rPr lang="en-US" sz="1500" dirty="0" err="1" smtClean="0"/>
              <a:t>printf</a:t>
            </a:r>
            <a:r>
              <a:rPr lang="en-US" sz="1500" dirty="0" smtClean="0"/>
              <a:t>("a=%d, b=%d, c=%d, d=%d\n", a, b, c, d);</a:t>
            </a:r>
          </a:p>
          <a:p>
            <a:pPr>
              <a:spcBef>
                <a:spcPts val="0"/>
              </a:spcBef>
              <a:buNone/>
            </a:pPr>
            <a:r>
              <a:rPr lang="en-US" sz="1500" dirty="0" smtClean="0"/>
              <a:t>}</a:t>
            </a: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31</a:t>
            </a:fld>
            <a:endParaRPr lang="zh-TW" altLang="en-US"/>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928694"/>
          </a:xfrm>
        </p:spPr>
        <p:txBody>
          <a:bodyPr>
            <a:normAutofit/>
          </a:bodyPr>
          <a:lstStyle/>
          <a:p>
            <a:r>
              <a:rPr lang="en-US" dirty="0" smtClean="0"/>
              <a:t>Executing  omp_test03</a:t>
            </a:r>
            <a:endParaRPr lang="en-US" sz="2000" dirty="0"/>
          </a:p>
        </p:txBody>
      </p:sp>
      <p:sp>
        <p:nvSpPr>
          <p:cNvPr id="3" name="Content Placeholder 2"/>
          <p:cNvSpPr>
            <a:spLocks noGrp="1"/>
          </p:cNvSpPr>
          <p:nvPr>
            <p:ph idx="1"/>
          </p:nvPr>
        </p:nvSpPr>
        <p:spPr>
          <a:xfrm>
            <a:off x="166594" y="1500174"/>
            <a:ext cx="6643734" cy="5214974"/>
          </a:xfrm>
          <a:ln w="19050">
            <a:solidFill>
              <a:schemeClr val="accent6">
                <a:lumMod val="50000"/>
              </a:schemeClr>
            </a:solidFill>
          </a:ln>
        </p:spPr>
        <p:txBody>
          <a:bodyPr>
            <a:noAutofit/>
          </a:bodyPr>
          <a:lstStyle/>
          <a:p>
            <a:pPr>
              <a:spcBef>
                <a:spcPts val="0"/>
              </a:spcBef>
              <a:buNone/>
            </a:pPr>
            <a:r>
              <a:rPr lang="en-US" sz="1500" dirty="0" smtClean="0"/>
              <a:t>#include &lt;</a:t>
            </a:r>
            <a:r>
              <a:rPr lang="en-US" sz="1500" dirty="0" err="1" smtClean="0"/>
              <a:t>omp.h</a:t>
            </a:r>
            <a:r>
              <a:rPr lang="en-US" sz="1500" dirty="0" smtClean="0"/>
              <a:t>&gt;</a:t>
            </a:r>
          </a:p>
          <a:p>
            <a:pPr>
              <a:spcBef>
                <a:spcPts val="0"/>
              </a:spcBef>
              <a:buNone/>
            </a:pPr>
            <a:r>
              <a:rPr lang="en-US" sz="1500" dirty="0" smtClean="0"/>
              <a:t>#include &lt;</a:t>
            </a:r>
            <a:r>
              <a:rPr lang="en-US" sz="1500" dirty="0" err="1" smtClean="0"/>
              <a:t>stdio.h</a:t>
            </a:r>
            <a:r>
              <a:rPr lang="en-US" sz="1500" dirty="0" smtClean="0"/>
              <a:t>&gt;</a:t>
            </a:r>
          </a:p>
          <a:p>
            <a:pPr>
              <a:spcBef>
                <a:spcPts val="0"/>
              </a:spcBef>
              <a:buNone/>
            </a:pPr>
            <a:endParaRPr lang="en-US" sz="1500" dirty="0" smtClean="0"/>
          </a:p>
          <a:p>
            <a:pPr>
              <a:spcBef>
                <a:spcPts val="0"/>
              </a:spcBef>
              <a:buNone/>
            </a:pPr>
            <a:r>
              <a:rPr lang="en-US" sz="1500" dirty="0" err="1" smtClean="0"/>
              <a:t>int</a:t>
            </a:r>
            <a:r>
              <a:rPr lang="en-US" sz="1500" dirty="0" smtClean="0"/>
              <a:t> main()</a:t>
            </a:r>
          </a:p>
          <a:p>
            <a:pPr>
              <a:spcBef>
                <a:spcPts val="0"/>
              </a:spcBef>
              <a:buNone/>
            </a:pPr>
            <a:r>
              <a:rPr lang="en-US" sz="1500" dirty="0" smtClean="0"/>
              <a:t>{</a:t>
            </a:r>
          </a:p>
          <a:p>
            <a:pPr>
              <a:spcBef>
                <a:spcPts val="0"/>
              </a:spcBef>
              <a:buNone/>
            </a:pPr>
            <a:r>
              <a:rPr lang="en-US" sz="1500" dirty="0" smtClean="0"/>
              <a:t>    </a:t>
            </a:r>
            <a:r>
              <a:rPr lang="en-US" sz="1500" dirty="0" err="1" smtClean="0"/>
              <a:t>int</a:t>
            </a:r>
            <a:r>
              <a:rPr lang="en-US" sz="1500" dirty="0" smtClean="0"/>
              <a:t> </a:t>
            </a:r>
            <a:r>
              <a:rPr lang="en-US" sz="1500" dirty="0" err="1" smtClean="0"/>
              <a:t>i</a:t>
            </a:r>
            <a:r>
              <a:rPr lang="en-US" sz="1500" dirty="0" smtClean="0"/>
              <a:t>;</a:t>
            </a:r>
          </a:p>
          <a:p>
            <a:pPr>
              <a:spcBef>
                <a:spcPts val="0"/>
              </a:spcBef>
              <a:buNone/>
            </a:pPr>
            <a:r>
              <a:rPr lang="en-US" sz="1500" dirty="0" smtClean="0"/>
              <a:t>    </a:t>
            </a:r>
            <a:r>
              <a:rPr lang="en-US" sz="1500" dirty="0" err="1" smtClean="0"/>
              <a:t>int</a:t>
            </a:r>
            <a:r>
              <a:rPr lang="en-US" sz="1500" dirty="0" smtClean="0"/>
              <a:t> a=101, b=102, c=103, d=104;</a:t>
            </a:r>
          </a:p>
          <a:p>
            <a:pPr>
              <a:spcBef>
                <a:spcPts val="0"/>
              </a:spcBef>
              <a:buNone/>
            </a:pPr>
            <a:r>
              <a:rPr lang="en-US" sz="1500" dirty="0" smtClean="0"/>
              <a:t>    </a:t>
            </a:r>
          </a:p>
          <a:p>
            <a:pPr>
              <a:spcBef>
                <a:spcPts val="0"/>
              </a:spcBef>
              <a:buNone/>
            </a:pPr>
            <a:r>
              <a:rPr lang="en-US" sz="1500" dirty="0" smtClean="0"/>
              <a:t>    #</a:t>
            </a:r>
            <a:r>
              <a:rPr lang="en-US" sz="1500" dirty="0" err="1" smtClean="0"/>
              <a:t>pragma</a:t>
            </a:r>
            <a:r>
              <a:rPr lang="en-US" sz="1500" dirty="0" smtClean="0"/>
              <a:t> </a:t>
            </a:r>
            <a:r>
              <a:rPr lang="en-US" sz="1500" dirty="0" err="1" smtClean="0"/>
              <a:t>omp</a:t>
            </a:r>
            <a:r>
              <a:rPr lang="en-US" sz="1500" dirty="0" smtClean="0"/>
              <a:t> parallel for </a:t>
            </a:r>
            <a:r>
              <a:rPr lang="en-US" sz="1500" b="1" dirty="0" smtClean="0">
                <a:solidFill>
                  <a:srgbClr val="C00000"/>
                </a:solidFill>
              </a:rPr>
              <a:t>shared(</a:t>
            </a:r>
            <a:r>
              <a:rPr lang="en-US" sz="1500" b="1" dirty="0" err="1" smtClean="0">
                <a:solidFill>
                  <a:srgbClr val="C00000"/>
                </a:solidFill>
              </a:rPr>
              <a:t>c,d</a:t>
            </a:r>
            <a:r>
              <a:rPr lang="en-US" sz="1500" b="1" dirty="0" smtClean="0">
                <a:solidFill>
                  <a:srgbClr val="C00000"/>
                </a:solidFill>
              </a:rPr>
              <a:t>) private(</a:t>
            </a:r>
            <a:r>
              <a:rPr lang="en-US" sz="1500" b="1" dirty="0" err="1" smtClean="0">
                <a:solidFill>
                  <a:srgbClr val="C00000"/>
                </a:solidFill>
              </a:rPr>
              <a:t>i,a,b</a:t>
            </a:r>
            <a:r>
              <a:rPr lang="en-US" sz="1500" b="1" dirty="0" smtClean="0">
                <a:solidFill>
                  <a:srgbClr val="C00000"/>
                </a:solidFill>
              </a:rPr>
              <a:t>)</a:t>
            </a:r>
            <a:r>
              <a:rPr lang="en-US" sz="1500" dirty="0" smtClean="0"/>
              <a:t>  </a:t>
            </a:r>
          </a:p>
          <a:p>
            <a:pPr>
              <a:spcBef>
                <a:spcPts val="0"/>
              </a:spcBef>
              <a:buNone/>
            </a:pPr>
            <a:r>
              <a:rPr lang="en-US" sz="1500" dirty="0" smtClean="0"/>
              <a:t>    for (</a:t>
            </a:r>
            <a:r>
              <a:rPr lang="en-US" sz="1500" dirty="0" err="1" smtClean="0"/>
              <a:t>i</a:t>
            </a:r>
            <a:r>
              <a:rPr lang="en-US" sz="1500" dirty="0" smtClean="0"/>
              <a:t>=1; </a:t>
            </a:r>
            <a:r>
              <a:rPr lang="en-US" sz="1500" dirty="0" err="1" smtClean="0"/>
              <a:t>i</a:t>
            </a:r>
            <a:r>
              <a:rPr lang="en-US" sz="1500" dirty="0" smtClean="0"/>
              <a:t>&lt;=10; </a:t>
            </a:r>
            <a:r>
              <a:rPr lang="en-US" sz="1500" dirty="0" err="1" smtClean="0"/>
              <a:t>i</a:t>
            </a:r>
            <a:r>
              <a:rPr lang="en-US" sz="1500" dirty="0" smtClean="0"/>
              <a:t>++) </a:t>
            </a:r>
          </a:p>
          <a:p>
            <a:pPr>
              <a:spcBef>
                <a:spcPts val="0"/>
              </a:spcBef>
              <a:buNone/>
            </a:pPr>
            <a:r>
              <a:rPr lang="en-US" sz="1500" dirty="0" smtClean="0"/>
              <a:t>    {</a:t>
            </a:r>
          </a:p>
          <a:p>
            <a:pPr>
              <a:spcBef>
                <a:spcPts val="0"/>
              </a:spcBef>
              <a:buNone/>
            </a:pPr>
            <a:r>
              <a:rPr lang="en-US" sz="1500" dirty="0" smtClean="0"/>
              <a:t>        a = 201;</a:t>
            </a:r>
          </a:p>
          <a:p>
            <a:pPr>
              <a:spcBef>
                <a:spcPts val="0"/>
              </a:spcBef>
              <a:buNone/>
            </a:pPr>
            <a:r>
              <a:rPr lang="en-US" sz="1500" dirty="0" smtClean="0"/>
              <a:t>        d = 204;</a:t>
            </a:r>
          </a:p>
          <a:p>
            <a:pPr>
              <a:spcBef>
                <a:spcPts val="0"/>
              </a:spcBef>
              <a:buNone/>
            </a:pPr>
            <a:r>
              <a:rPr lang="en-US" sz="1500" dirty="0" smtClean="0"/>
              <a:t>        </a:t>
            </a:r>
          </a:p>
          <a:p>
            <a:pPr>
              <a:spcBef>
                <a:spcPts val="0"/>
              </a:spcBef>
              <a:buNone/>
            </a:pPr>
            <a:r>
              <a:rPr lang="en-US" sz="1500" dirty="0" smtClean="0"/>
              <a:t>        </a:t>
            </a:r>
            <a:r>
              <a:rPr lang="en-US" sz="1500" dirty="0" err="1" smtClean="0"/>
              <a:t>printf</a:t>
            </a:r>
            <a:r>
              <a:rPr lang="en-US" sz="1500" dirty="0" smtClean="0"/>
              <a:t>("Hello: </a:t>
            </a:r>
            <a:r>
              <a:rPr lang="en-US" sz="1500" b="1" dirty="0" smtClean="0">
                <a:solidFill>
                  <a:schemeClr val="accent6">
                    <a:lumMod val="50000"/>
                  </a:schemeClr>
                </a:solidFill>
              </a:rPr>
              <a:t>%d</a:t>
            </a:r>
            <a:r>
              <a:rPr lang="en-US" sz="1500" dirty="0" smtClean="0"/>
              <a:t>  (</a:t>
            </a:r>
            <a:r>
              <a:rPr lang="en-US" sz="1500" dirty="0" err="1" smtClean="0"/>
              <a:t>thread_id</a:t>
            </a:r>
            <a:r>
              <a:rPr lang="en-US" sz="1500" dirty="0" smtClean="0"/>
              <a:t>=</a:t>
            </a:r>
            <a:r>
              <a:rPr lang="en-US" sz="1500" b="1" dirty="0" smtClean="0">
                <a:solidFill>
                  <a:schemeClr val="accent3">
                    <a:lumMod val="50000"/>
                  </a:schemeClr>
                </a:solidFill>
              </a:rPr>
              <a:t>%d</a:t>
            </a:r>
            <a:r>
              <a:rPr lang="en-US" sz="1500" dirty="0" smtClean="0"/>
              <a:t>, #threads=</a:t>
            </a:r>
            <a:r>
              <a:rPr lang="en-US" sz="1500" b="1" dirty="0" smtClean="0">
                <a:solidFill>
                  <a:schemeClr val="accent3">
                    <a:lumMod val="50000"/>
                  </a:schemeClr>
                </a:solidFill>
              </a:rPr>
              <a:t>%d</a:t>
            </a:r>
            <a:r>
              <a:rPr lang="en-US" sz="1500" dirty="0" smtClean="0"/>
              <a:t>), a=</a:t>
            </a:r>
            <a:r>
              <a:rPr lang="en-US" sz="1500" b="1" dirty="0" smtClean="0">
                <a:solidFill>
                  <a:schemeClr val="accent5">
                    <a:lumMod val="50000"/>
                  </a:schemeClr>
                </a:solidFill>
              </a:rPr>
              <a:t>%d</a:t>
            </a:r>
            <a:r>
              <a:rPr lang="en-US" sz="1500" dirty="0" smtClean="0"/>
              <a:t>, b=</a:t>
            </a:r>
            <a:r>
              <a:rPr lang="en-US" sz="1500" b="1" dirty="0" smtClean="0">
                <a:solidFill>
                  <a:schemeClr val="accent5">
                    <a:lumMod val="50000"/>
                  </a:schemeClr>
                </a:solidFill>
              </a:rPr>
              <a:t>%d</a:t>
            </a:r>
            <a:r>
              <a:rPr lang="en-US" sz="1500" dirty="0" smtClean="0"/>
              <a:t>, c=</a:t>
            </a:r>
            <a:r>
              <a:rPr lang="en-US" sz="1500" b="1" dirty="0" smtClean="0">
                <a:solidFill>
                  <a:schemeClr val="accent5">
                    <a:lumMod val="50000"/>
                  </a:schemeClr>
                </a:solidFill>
              </a:rPr>
              <a:t>%d</a:t>
            </a:r>
            <a:r>
              <a:rPr lang="en-US" sz="1500" dirty="0" smtClean="0"/>
              <a:t>, d=</a:t>
            </a:r>
            <a:r>
              <a:rPr lang="en-US" sz="1500" b="1" dirty="0" smtClean="0">
                <a:solidFill>
                  <a:schemeClr val="accent5">
                    <a:lumMod val="50000"/>
                  </a:schemeClr>
                </a:solidFill>
              </a:rPr>
              <a:t>%d</a:t>
            </a:r>
            <a:r>
              <a:rPr lang="en-US" sz="1500" dirty="0" smtClean="0"/>
              <a:t>\n", </a:t>
            </a:r>
          </a:p>
          <a:p>
            <a:pPr>
              <a:spcBef>
                <a:spcPts val="0"/>
              </a:spcBef>
              <a:buNone/>
            </a:pPr>
            <a:r>
              <a:rPr lang="en-US" sz="1500" dirty="0" smtClean="0"/>
              <a:t>		</a:t>
            </a:r>
            <a:r>
              <a:rPr lang="en-US" sz="1500" b="1" dirty="0" err="1" smtClean="0">
                <a:solidFill>
                  <a:schemeClr val="accent6">
                    <a:lumMod val="50000"/>
                  </a:schemeClr>
                </a:solidFill>
              </a:rPr>
              <a:t>i</a:t>
            </a:r>
            <a:r>
              <a:rPr lang="en-US" sz="1500" dirty="0" smtClean="0"/>
              <a:t>, </a:t>
            </a:r>
          </a:p>
          <a:p>
            <a:pPr>
              <a:spcBef>
                <a:spcPts val="0"/>
              </a:spcBef>
              <a:buNone/>
            </a:pPr>
            <a:r>
              <a:rPr lang="en-US" sz="1500" dirty="0" smtClean="0"/>
              <a:t>		</a:t>
            </a:r>
            <a:r>
              <a:rPr lang="en-US" sz="1500" b="1" dirty="0" err="1" smtClean="0">
                <a:solidFill>
                  <a:schemeClr val="accent3">
                    <a:lumMod val="50000"/>
                  </a:schemeClr>
                </a:solidFill>
              </a:rPr>
              <a:t>omp_get_thread_num</a:t>
            </a:r>
            <a:r>
              <a:rPr lang="en-US" sz="1500" b="1" dirty="0" smtClean="0">
                <a:solidFill>
                  <a:schemeClr val="accent3">
                    <a:lumMod val="50000"/>
                  </a:schemeClr>
                </a:solidFill>
              </a:rPr>
              <a:t>()</a:t>
            </a:r>
            <a:r>
              <a:rPr lang="en-US" sz="1500" dirty="0" smtClean="0"/>
              <a:t>, </a:t>
            </a:r>
            <a:r>
              <a:rPr lang="en-US" sz="1500" b="1" dirty="0" err="1" smtClean="0">
                <a:solidFill>
                  <a:schemeClr val="accent3">
                    <a:lumMod val="50000"/>
                  </a:schemeClr>
                </a:solidFill>
              </a:rPr>
              <a:t>omp_get_num_threads</a:t>
            </a:r>
            <a:r>
              <a:rPr lang="en-US" sz="1500" b="1" dirty="0" smtClean="0">
                <a:solidFill>
                  <a:schemeClr val="accent3">
                    <a:lumMod val="50000"/>
                  </a:schemeClr>
                </a:solidFill>
              </a:rPr>
              <a:t>()</a:t>
            </a:r>
            <a:r>
              <a:rPr lang="en-US" sz="1500" dirty="0" smtClean="0"/>
              <a:t>,</a:t>
            </a:r>
          </a:p>
          <a:p>
            <a:pPr>
              <a:spcBef>
                <a:spcPts val="0"/>
              </a:spcBef>
              <a:buNone/>
            </a:pPr>
            <a:r>
              <a:rPr lang="en-US" sz="1500" dirty="0" smtClean="0"/>
              <a:t>        	</a:t>
            </a:r>
            <a:r>
              <a:rPr lang="en-US" sz="1500" b="1" dirty="0" smtClean="0">
                <a:solidFill>
                  <a:schemeClr val="accent5">
                    <a:lumMod val="50000"/>
                  </a:schemeClr>
                </a:solidFill>
              </a:rPr>
              <a:t>a</a:t>
            </a:r>
            <a:r>
              <a:rPr lang="en-US" sz="1500" dirty="0" smtClean="0"/>
              <a:t>, </a:t>
            </a:r>
            <a:r>
              <a:rPr lang="en-US" sz="1500" b="1" dirty="0" smtClean="0">
                <a:solidFill>
                  <a:schemeClr val="accent5">
                    <a:lumMod val="50000"/>
                  </a:schemeClr>
                </a:solidFill>
              </a:rPr>
              <a:t>b</a:t>
            </a:r>
            <a:r>
              <a:rPr lang="en-US" sz="1500" dirty="0" smtClean="0"/>
              <a:t>, </a:t>
            </a:r>
            <a:r>
              <a:rPr lang="en-US" sz="1500" b="1" dirty="0" smtClean="0">
                <a:solidFill>
                  <a:schemeClr val="accent5">
                    <a:lumMod val="50000"/>
                  </a:schemeClr>
                </a:solidFill>
              </a:rPr>
              <a:t>c</a:t>
            </a:r>
            <a:r>
              <a:rPr lang="en-US" sz="1500" dirty="0" smtClean="0"/>
              <a:t>, </a:t>
            </a:r>
            <a:r>
              <a:rPr lang="en-US" sz="1500" b="1" dirty="0" smtClean="0">
                <a:solidFill>
                  <a:schemeClr val="accent5">
                    <a:lumMod val="50000"/>
                  </a:schemeClr>
                </a:solidFill>
              </a:rPr>
              <a:t>d</a:t>
            </a:r>
            <a:r>
              <a:rPr lang="en-US" sz="1500" dirty="0" smtClean="0"/>
              <a:t> );</a:t>
            </a:r>
          </a:p>
          <a:p>
            <a:pPr>
              <a:spcBef>
                <a:spcPts val="0"/>
              </a:spcBef>
              <a:buNone/>
            </a:pPr>
            <a:r>
              <a:rPr lang="en-US" sz="1500" dirty="0" smtClean="0"/>
              <a:t>    }  /*-- End of </a:t>
            </a:r>
            <a:r>
              <a:rPr lang="en-US" sz="1500" dirty="0" err="1" smtClean="0"/>
              <a:t>omp</a:t>
            </a:r>
            <a:r>
              <a:rPr lang="en-US" sz="1500" dirty="0" smtClean="0"/>
              <a:t> parallel for --*/</a:t>
            </a:r>
          </a:p>
          <a:p>
            <a:pPr>
              <a:spcBef>
                <a:spcPts val="0"/>
              </a:spcBef>
              <a:buNone/>
            </a:pPr>
            <a:endParaRPr lang="en-US" sz="1500" dirty="0" smtClean="0"/>
          </a:p>
          <a:p>
            <a:pPr>
              <a:spcBef>
                <a:spcPts val="0"/>
              </a:spcBef>
              <a:buNone/>
            </a:pPr>
            <a:r>
              <a:rPr lang="en-US" sz="1500" dirty="0" smtClean="0"/>
              <a:t>   </a:t>
            </a:r>
            <a:r>
              <a:rPr lang="en-US" sz="1500" dirty="0" err="1" smtClean="0"/>
              <a:t>printf</a:t>
            </a:r>
            <a:r>
              <a:rPr lang="en-US" sz="1500" dirty="0" smtClean="0"/>
              <a:t>("a=%d, b=%d, c=%d, d=%d\n", a, b, c, d);</a:t>
            </a:r>
          </a:p>
          <a:p>
            <a:pPr>
              <a:spcBef>
                <a:spcPts val="0"/>
              </a:spcBef>
              <a:buNone/>
            </a:pPr>
            <a:r>
              <a:rPr lang="en-US" sz="1500" dirty="0" smtClean="0"/>
              <a:t>}</a:t>
            </a: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32</a:t>
            </a:fld>
            <a:endParaRPr lang="zh-TW" altLang="en-US"/>
          </a:p>
        </p:txBody>
      </p:sp>
      <p:sp>
        <p:nvSpPr>
          <p:cNvPr id="5" name="TextBox 4"/>
          <p:cNvSpPr txBox="1"/>
          <p:nvPr/>
        </p:nvSpPr>
        <p:spPr>
          <a:xfrm>
            <a:off x="4107747" y="1166734"/>
            <a:ext cx="4857784" cy="2123658"/>
          </a:xfrm>
          <a:prstGeom prst="rect">
            <a:avLst/>
          </a:prstGeom>
          <a:solidFill>
            <a:srgbClr val="FFFFCC"/>
          </a:solidFill>
          <a:ln w="19050">
            <a:solidFill>
              <a:srgbClr val="FF0000"/>
            </a:solidFill>
          </a:ln>
        </p:spPr>
        <p:txBody>
          <a:bodyPr wrap="square" rtlCol="0">
            <a:spAutoFit/>
          </a:bodyPr>
          <a:lstStyle/>
          <a:p>
            <a:r>
              <a:rPr lang="en-US" sz="1200" dirty="0" smtClean="0"/>
              <a:t>Hello: 5  (</a:t>
            </a:r>
            <a:r>
              <a:rPr lang="en-US" sz="1200" dirty="0" err="1" smtClean="0"/>
              <a:t>thread_id</a:t>
            </a:r>
            <a:r>
              <a:rPr lang="en-US" sz="1200" dirty="0" smtClean="0"/>
              <a:t>=1, #threads=3), a=201, b=-1510319792, c=103, d=204</a:t>
            </a:r>
          </a:p>
          <a:p>
            <a:r>
              <a:rPr lang="en-US" sz="1200" dirty="0" smtClean="0"/>
              <a:t>Hello: 6  (</a:t>
            </a:r>
            <a:r>
              <a:rPr lang="en-US" sz="1200" dirty="0" err="1" smtClean="0"/>
              <a:t>thread_id</a:t>
            </a:r>
            <a:r>
              <a:rPr lang="en-US" sz="1200" dirty="0" smtClean="0"/>
              <a:t>=1, #threads=3), a=201, b=-1510319792, c=103, d=204</a:t>
            </a:r>
          </a:p>
          <a:p>
            <a:r>
              <a:rPr lang="en-US" sz="1200" dirty="0" smtClean="0"/>
              <a:t>Hello: 7  (</a:t>
            </a:r>
            <a:r>
              <a:rPr lang="en-US" sz="1200" dirty="0" err="1" smtClean="0"/>
              <a:t>thread_id</a:t>
            </a:r>
            <a:r>
              <a:rPr lang="en-US" sz="1200" dirty="0" smtClean="0"/>
              <a:t>=1, #threads=3), a=201, b=-1510319792, c=103, d=204</a:t>
            </a:r>
          </a:p>
          <a:p>
            <a:r>
              <a:rPr lang="en-US" sz="1200" dirty="0" smtClean="0"/>
              <a:t>Hello: 8  (</a:t>
            </a:r>
            <a:r>
              <a:rPr lang="en-US" sz="1200" dirty="0" err="1" smtClean="0"/>
              <a:t>thread_id</a:t>
            </a:r>
            <a:r>
              <a:rPr lang="en-US" sz="1200" dirty="0" smtClean="0"/>
              <a:t>=1, #threads=3), a=201, b=-1510319792, c=103, d=204</a:t>
            </a:r>
          </a:p>
          <a:p>
            <a:r>
              <a:rPr lang="en-US" sz="1200" dirty="0" smtClean="0"/>
              <a:t>Hello: 1  (</a:t>
            </a:r>
            <a:r>
              <a:rPr lang="en-US" sz="1200" dirty="0" err="1" smtClean="0"/>
              <a:t>thread_id</a:t>
            </a:r>
            <a:r>
              <a:rPr lang="en-US" sz="1200" dirty="0" smtClean="0"/>
              <a:t>=0, #threads=3), a=201, b=4195840, c=103, d=204</a:t>
            </a:r>
          </a:p>
          <a:p>
            <a:r>
              <a:rPr lang="en-US" sz="1200" dirty="0" smtClean="0"/>
              <a:t>Hello: 2  (</a:t>
            </a:r>
            <a:r>
              <a:rPr lang="en-US" sz="1200" dirty="0" err="1" smtClean="0"/>
              <a:t>thread_id</a:t>
            </a:r>
            <a:r>
              <a:rPr lang="en-US" sz="1200" dirty="0" smtClean="0"/>
              <a:t>=0, #threads=3), a=201, b=4195840, c=103, d=204</a:t>
            </a:r>
          </a:p>
          <a:p>
            <a:r>
              <a:rPr lang="en-US" sz="1200" dirty="0" smtClean="0"/>
              <a:t>Hello: 3  (</a:t>
            </a:r>
            <a:r>
              <a:rPr lang="en-US" sz="1200" dirty="0" err="1" smtClean="0"/>
              <a:t>thread_id</a:t>
            </a:r>
            <a:r>
              <a:rPr lang="en-US" sz="1200" dirty="0" smtClean="0"/>
              <a:t>=0, #threads=3), a=201, b=4195840, c=103, d=204</a:t>
            </a:r>
          </a:p>
          <a:p>
            <a:r>
              <a:rPr lang="en-US" sz="1200" dirty="0" smtClean="0"/>
              <a:t>Hello: 4  (</a:t>
            </a:r>
            <a:r>
              <a:rPr lang="en-US" sz="1200" dirty="0" err="1" smtClean="0"/>
              <a:t>thread_id</a:t>
            </a:r>
            <a:r>
              <a:rPr lang="en-US" sz="1200" dirty="0" smtClean="0"/>
              <a:t>=0, #threads=3), a=201, b=4195840, c=103, d=204</a:t>
            </a:r>
          </a:p>
          <a:p>
            <a:r>
              <a:rPr lang="en-US" sz="1200" dirty="0" smtClean="0"/>
              <a:t>Hello: 9  (</a:t>
            </a:r>
            <a:r>
              <a:rPr lang="en-US" sz="1200" dirty="0" err="1" smtClean="0"/>
              <a:t>thread_id</a:t>
            </a:r>
            <a:r>
              <a:rPr lang="en-US" sz="1200" dirty="0" smtClean="0"/>
              <a:t>=2, #threads=3), a=201, b=0, c=103, d=204</a:t>
            </a:r>
          </a:p>
          <a:p>
            <a:r>
              <a:rPr lang="en-US" sz="1200" dirty="0" smtClean="0"/>
              <a:t>Hello: 10  (</a:t>
            </a:r>
            <a:r>
              <a:rPr lang="en-US" sz="1200" dirty="0" err="1" smtClean="0"/>
              <a:t>thread_id</a:t>
            </a:r>
            <a:r>
              <a:rPr lang="en-US" sz="1200" dirty="0" smtClean="0"/>
              <a:t>=2, #threads=3), a=201, b=0, c=103, d=204</a:t>
            </a:r>
          </a:p>
          <a:p>
            <a:r>
              <a:rPr lang="en-US" sz="1200" dirty="0" smtClean="0"/>
              <a:t>a=101, b=102, c=103, d=204</a:t>
            </a:r>
          </a:p>
        </p:txBody>
      </p:sp>
      <p:sp>
        <p:nvSpPr>
          <p:cNvPr id="6" name="TextBox 5"/>
          <p:cNvSpPr txBox="1"/>
          <p:nvPr/>
        </p:nvSpPr>
        <p:spPr>
          <a:xfrm>
            <a:off x="6643702" y="3286124"/>
            <a:ext cx="2321641" cy="285752"/>
          </a:xfrm>
          <a:prstGeom prst="rect">
            <a:avLst/>
          </a:prstGeom>
          <a:solidFill>
            <a:schemeClr val="bg1"/>
          </a:solidFill>
          <a:ln w="19050">
            <a:solidFill>
              <a:srgbClr val="FF0000"/>
            </a:solidFill>
          </a:ln>
        </p:spPr>
        <p:txBody>
          <a:bodyPr wrap="square" rtlCol="0">
            <a:spAutoFit/>
          </a:bodyPr>
          <a:lstStyle/>
          <a:p>
            <a:pPr algn="ctr"/>
            <a:r>
              <a:rPr lang="en-US" sz="1200" dirty="0" smtClean="0"/>
              <a:t>(Assume that 3 threads are used.)</a:t>
            </a:r>
            <a:endParaRPr lang="en-US" sz="1200" dirty="0"/>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60"/>
            <a:ext cx="8229600" cy="1143000"/>
          </a:xfrm>
        </p:spPr>
        <p:txBody>
          <a:bodyPr>
            <a:normAutofit/>
          </a:bodyPr>
          <a:lstStyle/>
          <a:p>
            <a:r>
              <a:rPr lang="en-US" dirty="0" smtClean="0"/>
              <a:t>Race Condition</a:t>
            </a:r>
            <a:br>
              <a:rPr lang="en-US" dirty="0" smtClean="0"/>
            </a:br>
            <a:r>
              <a:rPr lang="en-US" sz="2000" dirty="0" smtClean="0"/>
              <a:t>(omp_test04_p.c)</a:t>
            </a:r>
            <a:endParaRPr lang="en-US" sz="2000"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33</a:t>
            </a:fld>
            <a:endParaRPr lang="zh-TW" altLang="en-US"/>
          </a:p>
        </p:txBody>
      </p:sp>
      <p:sp>
        <p:nvSpPr>
          <p:cNvPr id="5" name="Content Placeholder 2"/>
          <p:cNvSpPr>
            <a:spLocks noGrp="1"/>
          </p:cNvSpPr>
          <p:nvPr>
            <p:ph idx="1"/>
          </p:nvPr>
        </p:nvSpPr>
        <p:spPr>
          <a:xfrm>
            <a:off x="714348" y="1357298"/>
            <a:ext cx="7643866" cy="5214974"/>
          </a:xfrm>
          <a:ln w="19050">
            <a:solidFill>
              <a:schemeClr val="accent6">
                <a:lumMod val="50000"/>
              </a:schemeClr>
            </a:solidFill>
          </a:ln>
        </p:spPr>
        <p:txBody>
          <a:bodyPr>
            <a:noAutofit/>
          </a:bodyPr>
          <a:lstStyle/>
          <a:p>
            <a:pPr>
              <a:spcBef>
                <a:spcPts val="0"/>
              </a:spcBef>
              <a:spcAft>
                <a:spcPts val="1200"/>
              </a:spcAft>
              <a:buNone/>
            </a:pPr>
            <a:r>
              <a:rPr lang="en-US" sz="1500" dirty="0" smtClean="0"/>
              <a:t>......</a:t>
            </a:r>
          </a:p>
          <a:p>
            <a:pPr>
              <a:spcBef>
                <a:spcPts val="0"/>
              </a:spcBef>
              <a:buNone/>
            </a:pPr>
            <a:r>
              <a:rPr lang="en-US" sz="1500" dirty="0" err="1" smtClean="0"/>
              <a:t>int</a:t>
            </a:r>
            <a:r>
              <a:rPr lang="en-US" sz="1500" dirty="0" smtClean="0"/>
              <a:t> main()</a:t>
            </a:r>
          </a:p>
          <a:p>
            <a:pPr>
              <a:spcBef>
                <a:spcPts val="0"/>
              </a:spcBef>
              <a:buNone/>
            </a:pPr>
            <a:r>
              <a:rPr lang="en-US" sz="1500" dirty="0" smtClean="0"/>
              <a:t>{</a:t>
            </a:r>
          </a:p>
          <a:p>
            <a:pPr>
              <a:spcBef>
                <a:spcPts val="0"/>
              </a:spcBef>
              <a:buNone/>
            </a:pPr>
            <a:r>
              <a:rPr lang="en-US" sz="1500" dirty="0" smtClean="0"/>
              <a:t>    </a:t>
            </a:r>
            <a:r>
              <a:rPr lang="en-US" sz="1500" dirty="0" err="1" smtClean="0"/>
              <a:t>int</a:t>
            </a:r>
            <a:r>
              <a:rPr lang="en-US" sz="1500" dirty="0" smtClean="0"/>
              <a:t> </a:t>
            </a:r>
            <a:r>
              <a:rPr lang="en-US" sz="1500" dirty="0" err="1" smtClean="0"/>
              <a:t>i</a:t>
            </a:r>
            <a:r>
              <a:rPr lang="en-US" sz="1500" dirty="0" smtClean="0"/>
              <a:t>;</a:t>
            </a:r>
          </a:p>
          <a:p>
            <a:pPr>
              <a:spcBef>
                <a:spcPts val="0"/>
              </a:spcBef>
              <a:buNone/>
            </a:pPr>
            <a:r>
              <a:rPr lang="en-US" sz="1500" dirty="0" smtClean="0"/>
              <a:t>    </a:t>
            </a:r>
            <a:r>
              <a:rPr lang="en-US" sz="1500" dirty="0" err="1" smtClean="0"/>
              <a:t>int</a:t>
            </a:r>
            <a:r>
              <a:rPr lang="en-US" sz="1500" dirty="0" smtClean="0"/>
              <a:t> </a:t>
            </a:r>
            <a:r>
              <a:rPr lang="en-US" sz="1500" b="1" dirty="0" smtClean="0">
                <a:solidFill>
                  <a:srgbClr val="C00000"/>
                </a:solidFill>
              </a:rPr>
              <a:t>a=0</a:t>
            </a:r>
            <a:r>
              <a:rPr lang="en-US" sz="1500" dirty="0" smtClean="0"/>
              <a:t>, b, c=0;</a:t>
            </a:r>
          </a:p>
          <a:p>
            <a:pPr>
              <a:spcBef>
                <a:spcPts val="0"/>
              </a:spcBef>
              <a:buNone/>
            </a:pPr>
            <a:r>
              <a:rPr lang="en-US" sz="1500" dirty="0" smtClean="0"/>
              <a:t>    </a:t>
            </a:r>
          </a:p>
          <a:p>
            <a:pPr>
              <a:spcBef>
                <a:spcPts val="0"/>
              </a:spcBef>
              <a:buNone/>
            </a:pPr>
            <a:r>
              <a:rPr lang="en-US" sz="1500" dirty="0" smtClean="0"/>
              <a:t>    #</a:t>
            </a:r>
            <a:r>
              <a:rPr lang="en-US" sz="1500" dirty="0" err="1" smtClean="0"/>
              <a:t>pragma</a:t>
            </a:r>
            <a:r>
              <a:rPr lang="en-US" sz="1500" dirty="0" smtClean="0"/>
              <a:t> </a:t>
            </a:r>
            <a:r>
              <a:rPr lang="en-US" sz="1500" dirty="0" err="1" smtClean="0"/>
              <a:t>omp</a:t>
            </a:r>
            <a:r>
              <a:rPr lang="en-US" sz="1500" dirty="0" smtClean="0"/>
              <a:t> parallel for </a:t>
            </a:r>
            <a:r>
              <a:rPr lang="en-US" sz="1500" b="1" dirty="0" smtClean="0">
                <a:solidFill>
                  <a:schemeClr val="accent6">
                    <a:lumMod val="50000"/>
                  </a:schemeClr>
                </a:solidFill>
              </a:rPr>
              <a:t>shared</a:t>
            </a:r>
            <a:r>
              <a:rPr lang="en-US" sz="1500" dirty="0" smtClean="0"/>
              <a:t>(</a:t>
            </a:r>
            <a:r>
              <a:rPr lang="en-US" sz="1500" b="1" dirty="0" smtClean="0">
                <a:solidFill>
                  <a:srgbClr val="C00000"/>
                </a:solidFill>
              </a:rPr>
              <a:t>a</a:t>
            </a:r>
            <a:r>
              <a:rPr lang="en-US" sz="1500" dirty="0" smtClean="0"/>
              <a:t>) private(</a:t>
            </a:r>
            <a:r>
              <a:rPr lang="en-US" sz="1500" dirty="0" err="1" smtClean="0"/>
              <a:t>i,c</a:t>
            </a:r>
            <a:r>
              <a:rPr lang="en-US" sz="1500" dirty="0" smtClean="0"/>
              <a:t>)  </a:t>
            </a:r>
          </a:p>
          <a:p>
            <a:pPr>
              <a:spcBef>
                <a:spcPts val="0"/>
              </a:spcBef>
              <a:buNone/>
            </a:pPr>
            <a:r>
              <a:rPr lang="en-US" sz="1500" dirty="0" smtClean="0"/>
              <a:t>    for (</a:t>
            </a:r>
            <a:r>
              <a:rPr lang="en-US" sz="1500" dirty="0" err="1" smtClean="0"/>
              <a:t>i</a:t>
            </a:r>
            <a:r>
              <a:rPr lang="en-US" sz="1500" dirty="0" smtClean="0"/>
              <a:t>=1; </a:t>
            </a:r>
            <a:r>
              <a:rPr lang="en-US" sz="1500" dirty="0" err="1" smtClean="0"/>
              <a:t>i</a:t>
            </a:r>
            <a:r>
              <a:rPr lang="en-US" sz="1500" dirty="0" smtClean="0"/>
              <a:t>&lt;=50; </a:t>
            </a:r>
            <a:r>
              <a:rPr lang="en-US" sz="1500" dirty="0" err="1" smtClean="0"/>
              <a:t>i</a:t>
            </a:r>
            <a:r>
              <a:rPr lang="en-US" sz="1500" dirty="0" smtClean="0"/>
              <a:t>++) </a:t>
            </a:r>
          </a:p>
          <a:p>
            <a:pPr>
              <a:spcBef>
                <a:spcPts val="0"/>
              </a:spcBef>
              <a:buNone/>
            </a:pPr>
            <a:r>
              <a:rPr lang="en-US" sz="1500" dirty="0" smtClean="0"/>
              <a:t>    {</a:t>
            </a:r>
          </a:p>
          <a:p>
            <a:pPr>
              <a:spcBef>
                <a:spcPts val="0"/>
              </a:spcBef>
              <a:buNone/>
            </a:pPr>
            <a:r>
              <a:rPr lang="en-US" sz="1500" dirty="0" smtClean="0"/>
              <a:t>        </a:t>
            </a:r>
            <a:r>
              <a:rPr lang="en-US" sz="1500" b="1" dirty="0" smtClean="0">
                <a:solidFill>
                  <a:srgbClr val="C00000"/>
                </a:solidFill>
              </a:rPr>
              <a:t>a++;</a:t>
            </a:r>
          </a:p>
          <a:p>
            <a:pPr>
              <a:spcBef>
                <a:spcPts val="0"/>
              </a:spcBef>
              <a:buNone/>
            </a:pPr>
            <a:r>
              <a:rPr lang="en-US" sz="1500" dirty="0" smtClean="0"/>
              <a:t>        for (b=0; b&lt;=20000000; b++) { </a:t>
            </a:r>
            <a:r>
              <a:rPr lang="en-US" sz="1500" dirty="0" err="1" smtClean="0"/>
              <a:t>c++</a:t>
            </a:r>
            <a:r>
              <a:rPr lang="en-US" sz="1500" dirty="0" smtClean="0"/>
              <a:t>; c--; }    /* for slowing down the thread */</a:t>
            </a:r>
          </a:p>
          <a:p>
            <a:pPr>
              <a:spcBef>
                <a:spcPts val="0"/>
              </a:spcBef>
              <a:buNone/>
            </a:pPr>
            <a:r>
              <a:rPr lang="en-US" sz="1500" dirty="0" smtClean="0"/>
              <a:t>        </a:t>
            </a:r>
            <a:r>
              <a:rPr lang="en-US" sz="1500" b="1" dirty="0" smtClean="0">
                <a:solidFill>
                  <a:srgbClr val="C00000"/>
                </a:solidFill>
              </a:rPr>
              <a:t>a--;</a:t>
            </a:r>
          </a:p>
          <a:p>
            <a:pPr>
              <a:spcBef>
                <a:spcPts val="0"/>
              </a:spcBef>
              <a:buNone/>
            </a:pPr>
            <a:r>
              <a:rPr lang="en-US" sz="1500" dirty="0" smtClean="0"/>
              <a:t>        </a:t>
            </a:r>
          </a:p>
          <a:p>
            <a:pPr>
              <a:spcBef>
                <a:spcPts val="0"/>
              </a:spcBef>
              <a:buNone/>
            </a:pPr>
            <a:r>
              <a:rPr lang="en-US" sz="1500" dirty="0" smtClean="0"/>
              <a:t>        </a:t>
            </a:r>
            <a:r>
              <a:rPr lang="en-US" sz="1500" dirty="0" err="1" smtClean="0"/>
              <a:t>printf</a:t>
            </a:r>
            <a:r>
              <a:rPr lang="en-US" sz="1500" dirty="0" smtClean="0"/>
              <a:t>("Hello: %d  (</a:t>
            </a:r>
            <a:r>
              <a:rPr lang="en-US" sz="1500" dirty="0" err="1" smtClean="0"/>
              <a:t>thread_id</a:t>
            </a:r>
            <a:r>
              <a:rPr lang="en-US" sz="1500" dirty="0" smtClean="0"/>
              <a:t>=%d, #threads=%d), a=%d\n", </a:t>
            </a:r>
          </a:p>
          <a:p>
            <a:pPr>
              <a:spcBef>
                <a:spcPts val="0"/>
              </a:spcBef>
              <a:buNone/>
            </a:pPr>
            <a:r>
              <a:rPr lang="en-US" sz="1500" dirty="0" smtClean="0"/>
              <a:t>        </a:t>
            </a:r>
            <a:r>
              <a:rPr lang="en-US" sz="1500" dirty="0" err="1" smtClean="0"/>
              <a:t>i</a:t>
            </a:r>
            <a:r>
              <a:rPr lang="en-US" sz="1500" dirty="0" smtClean="0"/>
              <a:t>, </a:t>
            </a:r>
          </a:p>
          <a:p>
            <a:pPr>
              <a:spcBef>
                <a:spcPts val="0"/>
              </a:spcBef>
              <a:buNone/>
            </a:pPr>
            <a:r>
              <a:rPr lang="en-US" sz="1500" dirty="0" smtClean="0"/>
              <a:t>        </a:t>
            </a:r>
            <a:r>
              <a:rPr lang="en-US" sz="1500" dirty="0" err="1" smtClean="0"/>
              <a:t>omp_get_thread_num</a:t>
            </a:r>
            <a:r>
              <a:rPr lang="en-US" sz="1500" dirty="0" smtClean="0"/>
              <a:t>(), </a:t>
            </a:r>
            <a:r>
              <a:rPr lang="en-US" sz="1500" dirty="0" err="1" smtClean="0"/>
              <a:t>omp_get_num_threads</a:t>
            </a:r>
            <a:r>
              <a:rPr lang="en-US" sz="1500" dirty="0" smtClean="0"/>
              <a:t>(),</a:t>
            </a:r>
          </a:p>
          <a:p>
            <a:pPr>
              <a:spcBef>
                <a:spcPts val="0"/>
              </a:spcBef>
              <a:buNone/>
            </a:pPr>
            <a:r>
              <a:rPr lang="en-US" sz="1500" dirty="0" smtClean="0"/>
              <a:t>        a);</a:t>
            </a:r>
          </a:p>
          <a:p>
            <a:pPr>
              <a:spcBef>
                <a:spcPts val="0"/>
              </a:spcBef>
              <a:buNone/>
            </a:pPr>
            <a:r>
              <a:rPr lang="en-US" sz="1500" dirty="0" smtClean="0"/>
              <a:t>    }  /*-- End of </a:t>
            </a:r>
            <a:r>
              <a:rPr lang="en-US" sz="1500" dirty="0" err="1" smtClean="0"/>
              <a:t>omp</a:t>
            </a:r>
            <a:r>
              <a:rPr lang="en-US" sz="1500" dirty="0" smtClean="0"/>
              <a:t> parallel for --*/</a:t>
            </a:r>
          </a:p>
          <a:p>
            <a:pPr>
              <a:spcBef>
                <a:spcPts val="0"/>
              </a:spcBef>
              <a:buNone/>
            </a:pPr>
            <a:endParaRPr lang="en-US" sz="1500" dirty="0" smtClean="0"/>
          </a:p>
          <a:p>
            <a:pPr>
              <a:spcBef>
                <a:spcPts val="0"/>
              </a:spcBef>
              <a:buNone/>
            </a:pPr>
            <a:r>
              <a:rPr lang="en-US" sz="1500" dirty="0" smtClean="0"/>
              <a:t>    </a:t>
            </a:r>
            <a:r>
              <a:rPr lang="en-US" sz="1500" dirty="0" err="1" smtClean="0"/>
              <a:t>printf</a:t>
            </a:r>
            <a:r>
              <a:rPr lang="en-US" sz="1500" dirty="0" smtClean="0"/>
              <a:t>("a=%d\n", </a:t>
            </a:r>
            <a:r>
              <a:rPr lang="en-US" sz="1500" b="1" dirty="0" smtClean="0">
                <a:solidFill>
                  <a:srgbClr val="C00000"/>
                </a:solidFill>
              </a:rPr>
              <a:t>a</a:t>
            </a:r>
            <a:r>
              <a:rPr lang="en-US" sz="1500" dirty="0" smtClean="0"/>
              <a:t>);</a:t>
            </a:r>
          </a:p>
          <a:p>
            <a:pPr>
              <a:spcBef>
                <a:spcPts val="0"/>
              </a:spcBef>
              <a:buNone/>
            </a:pPr>
            <a:r>
              <a:rPr lang="en-US" sz="1500" dirty="0" smtClean="0"/>
              <a:t>}</a:t>
            </a:r>
          </a:p>
          <a:p>
            <a:pPr>
              <a:spcBef>
                <a:spcPts val="0"/>
              </a:spcBef>
              <a:buNone/>
            </a:pPr>
            <a:endParaRPr lang="en-US" sz="1500" dirty="0" smtClean="0"/>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74638"/>
            <a:ext cx="8429684" cy="1143000"/>
          </a:xfrm>
        </p:spPr>
        <p:txBody>
          <a:bodyPr>
            <a:normAutofit fontScale="90000"/>
          </a:bodyPr>
          <a:lstStyle/>
          <a:p>
            <a:r>
              <a:rPr lang="en-US" dirty="0" smtClean="0"/>
              <a:t>Shared Data Can Cause Race Condition</a:t>
            </a:r>
            <a:endParaRPr lang="en-US" dirty="0"/>
          </a:p>
        </p:txBody>
      </p:sp>
      <p:sp>
        <p:nvSpPr>
          <p:cNvPr id="3" name="Content Placeholder 2"/>
          <p:cNvSpPr>
            <a:spLocks noGrp="1"/>
          </p:cNvSpPr>
          <p:nvPr>
            <p:ph idx="1"/>
          </p:nvPr>
        </p:nvSpPr>
        <p:spPr>
          <a:xfrm>
            <a:off x="445325" y="1600200"/>
            <a:ext cx="8229600" cy="4686320"/>
          </a:xfrm>
        </p:spPr>
        <p:txBody>
          <a:bodyPr>
            <a:normAutofit/>
          </a:bodyPr>
          <a:lstStyle/>
          <a:p>
            <a:pPr algn="just"/>
            <a:r>
              <a:rPr lang="en-US" sz="2400" dirty="0" smtClean="0"/>
              <a:t>An important implication of the shared attribute is that </a:t>
            </a:r>
            <a:r>
              <a:rPr lang="en-US" sz="2400" u="sng" dirty="0" smtClean="0"/>
              <a:t>multiple threads might attempt to simultaneously update the same memory location</a:t>
            </a:r>
            <a:r>
              <a:rPr lang="en-US" sz="2400" dirty="0" smtClean="0"/>
              <a:t> or </a:t>
            </a:r>
            <a:r>
              <a:rPr lang="en-US" sz="2400" u="sng" dirty="0" smtClean="0"/>
              <a:t>that one thread might try to read from a location that another thread is updating</a:t>
            </a:r>
            <a:r>
              <a:rPr lang="en-US" sz="2400" dirty="0" smtClean="0"/>
              <a:t>.</a:t>
            </a:r>
          </a:p>
          <a:p>
            <a:pPr algn="just">
              <a:spcBef>
                <a:spcPts val="1800"/>
              </a:spcBef>
            </a:pPr>
            <a:r>
              <a:rPr lang="en-US" sz="2400" dirty="0" smtClean="0"/>
              <a:t>Special care has to be taken to ensure that neither of these situations occurs that accesses to shared data are ordered as required by the algorithm.</a:t>
            </a:r>
          </a:p>
          <a:p>
            <a:pPr algn="just">
              <a:spcBef>
                <a:spcPts val="1800"/>
              </a:spcBef>
            </a:pPr>
            <a:r>
              <a:rPr lang="en-US" sz="2400" dirty="0" err="1" smtClean="0"/>
              <a:t>OpenMP</a:t>
            </a:r>
            <a:r>
              <a:rPr lang="en-US" sz="2400" dirty="0" smtClean="0"/>
              <a:t> places the responsibility for doing so on the user and provides several constructs that may help.</a:t>
            </a:r>
            <a:endParaRPr lang="en-US" sz="2400"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34</a:t>
            </a:fld>
            <a:endParaRPr lang="zh-TW" altLang="en-US"/>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 Vector</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35</a:t>
            </a:fld>
            <a:endParaRPr lang="zh-TW" altLang="en-US"/>
          </a:p>
        </p:txBody>
      </p:sp>
      <p:graphicFrame>
        <p:nvGraphicFramePr>
          <p:cNvPr id="6" name="Object 5"/>
          <p:cNvGraphicFramePr>
            <a:graphicFrameLocks noChangeAspect="1"/>
          </p:cNvGraphicFramePr>
          <p:nvPr/>
        </p:nvGraphicFramePr>
        <p:xfrm>
          <a:off x="1439863" y="1643050"/>
          <a:ext cx="6203950" cy="2278062"/>
        </p:xfrm>
        <a:graphic>
          <a:graphicData uri="http://schemas.openxmlformats.org/presentationml/2006/ole">
            <p:oleObj spid="_x0000_s43011" name="Equation" r:id="rId3" imgW="2590560" imgH="952200" progId="Equation.DSMT4">
              <p:embed/>
            </p:oleObj>
          </a:graphicData>
        </a:graphic>
      </p:graphicFrame>
      <p:graphicFrame>
        <p:nvGraphicFramePr>
          <p:cNvPr id="43012" name="Object 4"/>
          <p:cNvGraphicFramePr>
            <a:graphicFrameLocks noChangeAspect="1"/>
          </p:cNvGraphicFramePr>
          <p:nvPr/>
        </p:nvGraphicFramePr>
        <p:xfrm>
          <a:off x="2317750" y="4572008"/>
          <a:ext cx="4397375" cy="1116013"/>
        </p:xfrm>
        <a:graphic>
          <a:graphicData uri="http://schemas.openxmlformats.org/presentationml/2006/ole">
            <p:oleObj spid="_x0000_s43012" name="Equation" r:id="rId4" imgW="1752480" imgH="444240" progId="Equation.DSMT4">
              <p:embed/>
            </p:oleObj>
          </a:graphicData>
        </a:graphic>
      </p:graphicFrame>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2357422" y="2428868"/>
          <a:ext cx="4397375" cy="1116012"/>
        </p:xfrm>
        <a:graphic>
          <a:graphicData uri="http://schemas.openxmlformats.org/presentationml/2006/ole">
            <p:oleObj spid="_x0000_s5122" name="Equation" r:id="rId3" imgW="1752480" imgH="444240" progId="Equation.DSMT4">
              <p:embed/>
            </p:oleObj>
          </a:graphicData>
        </a:graphic>
      </p:graphicFrame>
      <p:sp>
        <p:nvSpPr>
          <p:cNvPr id="2" name="Title 1"/>
          <p:cNvSpPr>
            <a:spLocks noGrp="1"/>
          </p:cNvSpPr>
          <p:nvPr>
            <p:ph type="title"/>
          </p:nvPr>
        </p:nvSpPr>
        <p:spPr>
          <a:xfrm>
            <a:off x="457200" y="142852"/>
            <a:ext cx="8229600" cy="1143000"/>
          </a:xfrm>
        </p:spPr>
        <p:txBody>
          <a:bodyPr/>
          <a:lstStyle/>
          <a:p>
            <a:r>
              <a:rPr lang="en-US" dirty="0" smtClean="0"/>
              <a:t>Matrix * Vector</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36</a:t>
            </a:fld>
            <a:endParaRPr lang="zh-TW" altLang="en-US"/>
          </a:p>
        </p:txBody>
      </p:sp>
      <p:graphicFrame>
        <p:nvGraphicFramePr>
          <p:cNvPr id="6" name="Object 5"/>
          <p:cNvGraphicFramePr>
            <a:graphicFrameLocks noChangeAspect="1"/>
          </p:cNvGraphicFramePr>
          <p:nvPr/>
        </p:nvGraphicFramePr>
        <p:xfrm>
          <a:off x="785786" y="4198959"/>
          <a:ext cx="7578725" cy="2230437"/>
        </p:xfrm>
        <a:graphic>
          <a:graphicData uri="http://schemas.openxmlformats.org/presentationml/2006/ole">
            <p:oleObj spid="_x0000_s5123" name="Equation" r:id="rId4" imgW="3149280" imgH="927000" progId="Equation.DSMT4">
              <p:embed/>
            </p:oleObj>
          </a:graphicData>
        </a:graphic>
      </p:graphicFrame>
      <p:sp>
        <p:nvSpPr>
          <p:cNvPr id="7" name="TextBox 6"/>
          <p:cNvSpPr txBox="1"/>
          <p:nvPr/>
        </p:nvSpPr>
        <p:spPr>
          <a:xfrm>
            <a:off x="428596" y="3643314"/>
            <a:ext cx="2000264" cy="461665"/>
          </a:xfrm>
          <a:prstGeom prst="rect">
            <a:avLst/>
          </a:prstGeom>
          <a:noFill/>
        </p:spPr>
        <p:txBody>
          <a:bodyPr wrap="square" rtlCol="0">
            <a:spAutoFit/>
          </a:bodyPr>
          <a:lstStyle/>
          <a:p>
            <a:r>
              <a:rPr lang="en-US" sz="2400" dirty="0" smtClean="0"/>
              <a:t>For example:</a:t>
            </a:r>
            <a:endParaRPr lang="en-US" sz="2400" dirty="0"/>
          </a:p>
        </p:txBody>
      </p:sp>
      <p:graphicFrame>
        <p:nvGraphicFramePr>
          <p:cNvPr id="5124" name="Object 4"/>
          <p:cNvGraphicFramePr>
            <a:graphicFrameLocks noChangeAspect="1"/>
          </p:cNvGraphicFramePr>
          <p:nvPr/>
        </p:nvGraphicFramePr>
        <p:xfrm>
          <a:off x="2606689" y="1357298"/>
          <a:ext cx="3894137" cy="941387"/>
        </p:xfrm>
        <a:graphic>
          <a:graphicData uri="http://schemas.openxmlformats.org/presentationml/2006/ole">
            <p:oleObj spid="_x0000_s5124" name="Equation" r:id="rId5" imgW="1942920" imgH="469800" progId="Equation.DSMT4">
              <p:embed/>
            </p:oleObj>
          </a:graphicData>
        </a:graphic>
      </p:graphicFrame>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 Vector</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37</a:t>
            </a:fld>
            <a:endParaRPr lang="zh-TW" altLang="en-US"/>
          </a:p>
        </p:txBody>
      </p:sp>
      <p:pic>
        <p:nvPicPr>
          <p:cNvPr id="4098" name="Picture 2"/>
          <p:cNvPicPr>
            <a:picLocks noGrp="1" noChangeAspect="1" noChangeArrowheads="1"/>
          </p:cNvPicPr>
          <p:nvPr>
            <p:ph idx="1"/>
          </p:nvPr>
        </p:nvPicPr>
        <p:blipFill>
          <a:blip r:embed="rId2" cstate="print"/>
          <a:srcRect/>
          <a:stretch>
            <a:fillRect/>
          </a:stretch>
        </p:blipFill>
        <p:spPr bwMode="auto">
          <a:xfrm>
            <a:off x="673587" y="1714488"/>
            <a:ext cx="7796826" cy="434285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22"/>
            <a:ext cx="8229600" cy="1143000"/>
          </a:xfrm>
        </p:spPr>
        <p:txBody>
          <a:bodyPr/>
          <a:lstStyle/>
          <a:p>
            <a:r>
              <a:rPr lang="en-US" dirty="0" smtClean="0"/>
              <a:t>Matrix * Vector – main()</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38</a:t>
            </a:fld>
            <a:endParaRPr lang="zh-TW" altLang="en-US"/>
          </a:p>
        </p:txBody>
      </p:sp>
      <p:sp>
        <p:nvSpPr>
          <p:cNvPr id="5" name="Content Placeholder 2"/>
          <p:cNvSpPr>
            <a:spLocks noGrp="1"/>
          </p:cNvSpPr>
          <p:nvPr>
            <p:ph idx="1"/>
          </p:nvPr>
        </p:nvSpPr>
        <p:spPr>
          <a:xfrm>
            <a:off x="714348" y="1214422"/>
            <a:ext cx="7643866" cy="5429288"/>
          </a:xfrm>
          <a:ln w="19050">
            <a:solidFill>
              <a:schemeClr val="accent6">
                <a:lumMod val="50000"/>
              </a:schemeClr>
            </a:solidFill>
          </a:ln>
        </p:spPr>
        <p:txBody>
          <a:bodyPr>
            <a:noAutofit/>
          </a:bodyPr>
          <a:lstStyle/>
          <a:p>
            <a:pPr>
              <a:spcBef>
                <a:spcPts val="0"/>
              </a:spcBef>
              <a:buNone/>
            </a:pPr>
            <a:r>
              <a:rPr lang="en-US" sz="1500" dirty="0" smtClean="0"/>
              <a:t>/* Figure 3.5 */</a:t>
            </a:r>
          </a:p>
          <a:p>
            <a:pPr>
              <a:spcBef>
                <a:spcPts val="0"/>
              </a:spcBef>
              <a:buNone/>
            </a:pPr>
            <a:r>
              <a:rPr lang="en-US" sz="1500" dirty="0" err="1" smtClean="0"/>
              <a:t>int</a:t>
            </a:r>
            <a:r>
              <a:rPr lang="en-US" sz="1500" dirty="0" smtClean="0"/>
              <a:t> main(void)</a:t>
            </a:r>
          </a:p>
          <a:p>
            <a:pPr>
              <a:spcBef>
                <a:spcPts val="0"/>
              </a:spcBef>
              <a:buNone/>
            </a:pPr>
            <a:r>
              <a:rPr lang="en-US" sz="1500" dirty="0" smtClean="0"/>
              <a:t>{</a:t>
            </a:r>
          </a:p>
          <a:p>
            <a:pPr>
              <a:spcBef>
                <a:spcPts val="0"/>
              </a:spcBef>
              <a:buNone/>
            </a:pPr>
            <a:r>
              <a:rPr lang="en-US" sz="1500" dirty="0" smtClean="0"/>
              <a:t>double *a, *b, *c;	</a:t>
            </a:r>
            <a:r>
              <a:rPr lang="en-US" sz="1500" dirty="0" err="1" smtClean="0"/>
              <a:t>int</a:t>
            </a:r>
            <a:r>
              <a:rPr lang="en-US" sz="1500" dirty="0" smtClean="0"/>
              <a:t>    </a:t>
            </a:r>
            <a:r>
              <a:rPr lang="en-US" sz="1500" dirty="0" err="1" smtClean="0"/>
              <a:t>i</a:t>
            </a:r>
            <a:r>
              <a:rPr lang="en-US" sz="1500" dirty="0" smtClean="0"/>
              <a:t>, j, m, n;	</a:t>
            </a:r>
          </a:p>
          <a:p>
            <a:pPr>
              <a:spcBef>
                <a:spcPts val="0"/>
              </a:spcBef>
              <a:buNone/>
            </a:pPr>
            <a:r>
              <a:rPr lang="en-US" sz="1500" dirty="0" err="1" smtClean="0"/>
              <a:t>printf</a:t>
            </a:r>
            <a:r>
              <a:rPr lang="en-US" sz="1500" dirty="0" smtClean="0"/>
              <a:t>("Please give m and n: ");	</a:t>
            </a:r>
          </a:p>
          <a:p>
            <a:pPr>
              <a:spcBef>
                <a:spcPts val="0"/>
              </a:spcBef>
              <a:buNone/>
            </a:pPr>
            <a:r>
              <a:rPr lang="en-US" sz="1500" dirty="0" err="1" smtClean="0"/>
              <a:t>scanf</a:t>
            </a:r>
            <a:r>
              <a:rPr lang="en-US" sz="1500" dirty="0" smtClean="0"/>
              <a:t>("%d %d", &amp;m, &amp;n);	</a:t>
            </a:r>
          </a:p>
          <a:p>
            <a:pPr>
              <a:spcBef>
                <a:spcPts val="0"/>
              </a:spcBef>
              <a:buNone/>
            </a:pPr>
            <a:r>
              <a:rPr lang="en-US" sz="1500" dirty="0" smtClean="0"/>
              <a:t>if ( (a=(double *)</a:t>
            </a:r>
            <a:r>
              <a:rPr lang="en-US" sz="1500" dirty="0" err="1" smtClean="0"/>
              <a:t>malloc</a:t>
            </a:r>
            <a:r>
              <a:rPr lang="en-US" sz="1500" dirty="0" smtClean="0"/>
              <a:t>(m*</a:t>
            </a:r>
            <a:r>
              <a:rPr lang="en-US" sz="1500" dirty="0" err="1" smtClean="0"/>
              <a:t>sizeof</a:t>
            </a:r>
            <a:r>
              <a:rPr lang="en-US" sz="1500" dirty="0" smtClean="0"/>
              <a:t>(double))) == NULL )		</a:t>
            </a:r>
          </a:p>
          <a:p>
            <a:pPr>
              <a:spcBef>
                <a:spcPts val="0"/>
              </a:spcBef>
              <a:buNone/>
            </a:pPr>
            <a:r>
              <a:rPr lang="en-US" sz="1500" dirty="0" smtClean="0"/>
              <a:t>      </a:t>
            </a:r>
            <a:r>
              <a:rPr lang="en-US" sz="1500" dirty="0" err="1" smtClean="0"/>
              <a:t>perror</a:t>
            </a:r>
            <a:r>
              <a:rPr lang="en-US" sz="1500" dirty="0" smtClean="0"/>
              <a:t>("memory allocation for a");	</a:t>
            </a:r>
          </a:p>
          <a:p>
            <a:pPr>
              <a:spcBef>
                <a:spcPts val="0"/>
              </a:spcBef>
              <a:buNone/>
            </a:pPr>
            <a:r>
              <a:rPr lang="en-US" sz="1500" dirty="0" smtClean="0"/>
              <a:t>if ( (b=(double *)</a:t>
            </a:r>
            <a:r>
              <a:rPr lang="en-US" sz="1500" dirty="0" err="1" smtClean="0"/>
              <a:t>malloc</a:t>
            </a:r>
            <a:r>
              <a:rPr lang="en-US" sz="1500" dirty="0" smtClean="0"/>
              <a:t>(m*n*</a:t>
            </a:r>
            <a:r>
              <a:rPr lang="en-US" sz="1500" dirty="0" err="1" smtClean="0"/>
              <a:t>sizeof</a:t>
            </a:r>
            <a:r>
              <a:rPr lang="en-US" sz="1500" dirty="0" smtClean="0"/>
              <a:t>(double))) == NULL )			</a:t>
            </a:r>
          </a:p>
          <a:p>
            <a:pPr>
              <a:spcBef>
                <a:spcPts val="0"/>
              </a:spcBef>
              <a:buNone/>
            </a:pPr>
            <a:r>
              <a:rPr lang="en-US" sz="1500" dirty="0" smtClean="0"/>
              <a:t>      </a:t>
            </a:r>
            <a:r>
              <a:rPr lang="en-US" sz="1500" dirty="0" err="1" smtClean="0"/>
              <a:t>perror</a:t>
            </a:r>
            <a:r>
              <a:rPr lang="en-US" sz="1500" dirty="0" smtClean="0"/>
              <a:t>("memory allocation for b");	</a:t>
            </a:r>
          </a:p>
          <a:p>
            <a:pPr>
              <a:spcBef>
                <a:spcPts val="0"/>
              </a:spcBef>
              <a:buNone/>
            </a:pPr>
            <a:r>
              <a:rPr lang="en-US" sz="1500" dirty="0" smtClean="0"/>
              <a:t>if ( (c=(double *)</a:t>
            </a:r>
            <a:r>
              <a:rPr lang="en-US" sz="1500" dirty="0" err="1" smtClean="0"/>
              <a:t>malloc</a:t>
            </a:r>
            <a:r>
              <a:rPr lang="en-US" sz="1500" dirty="0" smtClean="0"/>
              <a:t>(n*</a:t>
            </a:r>
            <a:r>
              <a:rPr lang="en-US" sz="1500" dirty="0" err="1" smtClean="0"/>
              <a:t>sizeof</a:t>
            </a:r>
            <a:r>
              <a:rPr lang="en-US" sz="1500" dirty="0" smtClean="0"/>
              <a:t>(double))) == NULL )			</a:t>
            </a:r>
          </a:p>
          <a:p>
            <a:pPr>
              <a:spcBef>
                <a:spcPts val="0"/>
              </a:spcBef>
              <a:buNone/>
            </a:pPr>
            <a:r>
              <a:rPr lang="en-US" sz="1500" dirty="0" smtClean="0"/>
              <a:t>      </a:t>
            </a:r>
            <a:r>
              <a:rPr lang="en-US" sz="1500" dirty="0" err="1" smtClean="0"/>
              <a:t>perror</a:t>
            </a:r>
            <a:r>
              <a:rPr lang="en-US" sz="1500" dirty="0" smtClean="0"/>
              <a:t>("memory allocation for c");	</a:t>
            </a:r>
          </a:p>
          <a:p>
            <a:pPr>
              <a:spcBef>
                <a:spcPts val="600"/>
              </a:spcBef>
              <a:buNone/>
            </a:pPr>
            <a:r>
              <a:rPr lang="en-US" sz="1500" dirty="0" err="1" smtClean="0"/>
              <a:t>printf</a:t>
            </a:r>
            <a:r>
              <a:rPr lang="en-US" sz="1500" dirty="0" smtClean="0"/>
              <a:t>("Initializing matrix B and vector c\n");	</a:t>
            </a:r>
          </a:p>
          <a:p>
            <a:pPr>
              <a:spcBef>
                <a:spcPts val="0"/>
              </a:spcBef>
              <a:buNone/>
            </a:pPr>
            <a:r>
              <a:rPr lang="en-US" sz="1500" dirty="0" smtClean="0"/>
              <a:t>for (j=0; j&lt;n; j++)		</a:t>
            </a:r>
          </a:p>
          <a:p>
            <a:pPr>
              <a:spcBef>
                <a:spcPts val="0"/>
              </a:spcBef>
              <a:buNone/>
            </a:pPr>
            <a:r>
              <a:rPr lang="en-US" sz="1500" dirty="0" smtClean="0"/>
              <a:t>      c[j] = 2.0;	</a:t>
            </a:r>
          </a:p>
          <a:p>
            <a:pPr>
              <a:spcBef>
                <a:spcPts val="0"/>
              </a:spcBef>
              <a:buNone/>
            </a:pPr>
            <a:r>
              <a:rPr lang="en-US" sz="1500" dirty="0" smtClean="0"/>
              <a:t>for (</a:t>
            </a:r>
            <a:r>
              <a:rPr lang="en-US" sz="1500" dirty="0" err="1" smtClean="0"/>
              <a:t>i</a:t>
            </a:r>
            <a:r>
              <a:rPr lang="en-US" sz="1500" dirty="0" smtClean="0"/>
              <a:t>=0; </a:t>
            </a:r>
            <a:r>
              <a:rPr lang="en-US" sz="1500" dirty="0" err="1" smtClean="0"/>
              <a:t>i</a:t>
            </a:r>
            <a:r>
              <a:rPr lang="en-US" sz="1500" dirty="0" smtClean="0"/>
              <a:t>&lt;m; </a:t>
            </a:r>
            <a:r>
              <a:rPr lang="en-US" sz="1500" dirty="0" err="1" smtClean="0"/>
              <a:t>i</a:t>
            </a:r>
            <a:r>
              <a:rPr lang="en-US" sz="1500" dirty="0" smtClean="0"/>
              <a:t>++)		</a:t>
            </a:r>
          </a:p>
          <a:p>
            <a:pPr>
              <a:spcBef>
                <a:spcPts val="0"/>
              </a:spcBef>
              <a:buNone/>
            </a:pPr>
            <a:r>
              <a:rPr lang="en-US" sz="1500" dirty="0" smtClean="0"/>
              <a:t>      for (j=0; j&lt;n; j++)			</a:t>
            </a:r>
          </a:p>
          <a:p>
            <a:pPr>
              <a:spcBef>
                <a:spcPts val="0"/>
              </a:spcBef>
              <a:buNone/>
            </a:pPr>
            <a:r>
              <a:rPr lang="en-US" sz="1500" dirty="0" smtClean="0"/>
              <a:t>            b[</a:t>
            </a:r>
            <a:r>
              <a:rPr lang="en-US" sz="1500" dirty="0" err="1" smtClean="0"/>
              <a:t>i</a:t>
            </a:r>
            <a:r>
              <a:rPr lang="en-US" sz="1500" dirty="0" smtClean="0"/>
              <a:t>*</a:t>
            </a:r>
            <a:r>
              <a:rPr lang="en-US" sz="1500" dirty="0" err="1" smtClean="0"/>
              <a:t>n+j</a:t>
            </a:r>
            <a:r>
              <a:rPr lang="en-US" sz="1500" dirty="0" smtClean="0"/>
              <a:t>] = </a:t>
            </a:r>
            <a:r>
              <a:rPr lang="en-US" sz="1500" dirty="0" err="1" smtClean="0"/>
              <a:t>i</a:t>
            </a:r>
            <a:r>
              <a:rPr lang="en-US" sz="1500" dirty="0" smtClean="0"/>
              <a:t>;	</a:t>
            </a:r>
          </a:p>
          <a:p>
            <a:pPr>
              <a:spcBef>
                <a:spcPts val="0"/>
              </a:spcBef>
              <a:buNone/>
            </a:pPr>
            <a:r>
              <a:rPr lang="en-US" sz="1500" dirty="0" err="1" smtClean="0"/>
              <a:t>printf</a:t>
            </a:r>
            <a:r>
              <a:rPr lang="en-US" sz="1500" dirty="0" smtClean="0"/>
              <a:t>("Executing </a:t>
            </a:r>
            <a:r>
              <a:rPr lang="en-US" sz="1500" dirty="0" err="1" smtClean="0"/>
              <a:t>mxv</a:t>
            </a:r>
            <a:r>
              <a:rPr lang="en-US" sz="1500" dirty="0" smtClean="0"/>
              <a:t> function for m = %d n = %d\n", m, n);	</a:t>
            </a:r>
          </a:p>
          <a:p>
            <a:pPr>
              <a:spcBef>
                <a:spcPts val="0"/>
              </a:spcBef>
              <a:buNone/>
            </a:pPr>
            <a:r>
              <a:rPr lang="en-US" sz="1500" dirty="0" smtClean="0"/>
              <a:t>(void) </a:t>
            </a:r>
            <a:r>
              <a:rPr lang="en-US" sz="1500" b="1" dirty="0" err="1" smtClean="0">
                <a:solidFill>
                  <a:srgbClr val="C00000"/>
                </a:solidFill>
              </a:rPr>
              <a:t>mxv</a:t>
            </a:r>
            <a:r>
              <a:rPr lang="en-US" sz="1500" dirty="0" smtClean="0"/>
              <a:t>(m, n, a, b, c);	</a:t>
            </a:r>
          </a:p>
          <a:p>
            <a:pPr>
              <a:spcBef>
                <a:spcPts val="0"/>
              </a:spcBef>
              <a:buNone/>
            </a:pPr>
            <a:r>
              <a:rPr lang="en-US" sz="1500" dirty="0" smtClean="0"/>
              <a:t>free(a); free(b); free(c);	</a:t>
            </a:r>
          </a:p>
          <a:p>
            <a:pPr>
              <a:spcBef>
                <a:spcPts val="0"/>
              </a:spcBef>
              <a:buNone/>
            </a:pPr>
            <a:r>
              <a:rPr lang="en-US" sz="1500" dirty="0" smtClean="0"/>
              <a:t>return(0);</a:t>
            </a:r>
          </a:p>
          <a:p>
            <a:pPr>
              <a:spcBef>
                <a:spcPts val="0"/>
              </a:spcBef>
              <a:buNone/>
            </a:pPr>
            <a:r>
              <a:rPr lang="en-US" sz="1500" dirty="0" smtClean="0"/>
              <a:t>}</a:t>
            </a:r>
          </a:p>
          <a:p>
            <a:pPr>
              <a:spcBef>
                <a:spcPts val="0"/>
              </a:spcBef>
              <a:buNone/>
            </a:pPr>
            <a:endParaRPr lang="en-US" sz="1500" dirty="0" smtClean="0"/>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22"/>
            <a:ext cx="8229600" cy="1143000"/>
          </a:xfrm>
        </p:spPr>
        <p:txBody>
          <a:bodyPr>
            <a:normAutofit fontScale="90000"/>
          </a:bodyPr>
          <a:lstStyle/>
          <a:p>
            <a:r>
              <a:rPr lang="en-US" dirty="0" smtClean="0"/>
              <a:t>Matrix * Vector – </a:t>
            </a:r>
            <a:r>
              <a:rPr lang="en-US" dirty="0" err="1" smtClean="0"/>
              <a:t>mxv</a:t>
            </a:r>
            <a:r>
              <a:rPr lang="en-US" dirty="0" smtClean="0"/>
              <a:t>() - sequential</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39</a:t>
            </a:fld>
            <a:endParaRPr lang="zh-TW" altLang="en-US"/>
          </a:p>
        </p:txBody>
      </p:sp>
      <p:sp>
        <p:nvSpPr>
          <p:cNvPr id="5" name="Content Placeholder 2"/>
          <p:cNvSpPr>
            <a:spLocks noGrp="1"/>
          </p:cNvSpPr>
          <p:nvPr>
            <p:ph idx="1"/>
          </p:nvPr>
        </p:nvSpPr>
        <p:spPr>
          <a:xfrm>
            <a:off x="714348" y="1214422"/>
            <a:ext cx="7643866" cy="5429288"/>
          </a:xfrm>
          <a:ln w="19050">
            <a:solidFill>
              <a:schemeClr val="accent6">
                <a:lumMod val="50000"/>
              </a:schemeClr>
            </a:solidFill>
          </a:ln>
        </p:spPr>
        <p:txBody>
          <a:bodyPr>
            <a:noAutofit/>
          </a:bodyPr>
          <a:lstStyle/>
          <a:p>
            <a:pPr>
              <a:spcBef>
                <a:spcPts val="0"/>
              </a:spcBef>
              <a:buNone/>
            </a:pPr>
            <a:r>
              <a:rPr lang="en-US" sz="2000" dirty="0" smtClean="0"/>
              <a:t>/* Figure 3.7 */</a:t>
            </a:r>
          </a:p>
          <a:p>
            <a:pPr>
              <a:spcBef>
                <a:spcPts val="0"/>
              </a:spcBef>
              <a:buNone/>
            </a:pPr>
            <a:r>
              <a:rPr lang="en-US" sz="2000" dirty="0" smtClean="0"/>
              <a:t>void </a:t>
            </a:r>
            <a:r>
              <a:rPr lang="en-US" sz="2000" dirty="0" err="1" smtClean="0"/>
              <a:t>mxv</a:t>
            </a:r>
            <a:r>
              <a:rPr lang="en-US" sz="2000" dirty="0" smtClean="0"/>
              <a:t>( </a:t>
            </a:r>
            <a:r>
              <a:rPr lang="en-US" sz="2000" dirty="0" err="1" smtClean="0"/>
              <a:t>int</a:t>
            </a:r>
            <a:r>
              <a:rPr lang="en-US" sz="2000" dirty="0" smtClean="0"/>
              <a:t> m, </a:t>
            </a:r>
            <a:r>
              <a:rPr lang="en-US" sz="2000" dirty="0" err="1" smtClean="0"/>
              <a:t>int</a:t>
            </a:r>
            <a:r>
              <a:rPr lang="en-US" sz="2000" dirty="0" smtClean="0"/>
              <a:t> n,		  </a:t>
            </a:r>
          </a:p>
          <a:p>
            <a:pPr>
              <a:spcBef>
                <a:spcPts val="0"/>
              </a:spcBef>
              <a:buNone/>
            </a:pPr>
            <a:r>
              <a:rPr lang="en-US" sz="2000" dirty="0" smtClean="0"/>
              <a:t>		  double * a, double * b, double * c )</a:t>
            </a:r>
          </a:p>
          <a:p>
            <a:pPr>
              <a:spcBef>
                <a:spcPts val="0"/>
              </a:spcBef>
              <a:buNone/>
            </a:pPr>
            <a:r>
              <a:rPr lang="en-US" sz="2000" dirty="0" smtClean="0"/>
              <a:t>{	</a:t>
            </a:r>
          </a:p>
          <a:p>
            <a:pPr>
              <a:spcBef>
                <a:spcPts val="0"/>
              </a:spcBef>
              <a:buNone/>
            </a:pPr>
            <a:r>
              <a:rPr lang="en-US" sz="2000" dirty="0" smtClean="0"/>
              <a:t>      </a:t>
            </a:r>
            <a:r>
              <a:rPr lang="en-US" sz="2000" dirty="0" err="1" smtClean="0"/>
              <a:t>int</a:t>
            </a:r>
            <a:r>
              <a:rPr lang="en-US" sz="2000" dirty="0" smtClean="0"/>
              <a:t> </a:t>
            </a:r>
            <a:r>
              <a:rPr lang="en-US" sz="2000" dirty="0" err="1" smtClean="0"/>
              <a:t>i</a:t>
            </a:r>
            <a:r>
              <a:rPr lang="en-US" sz="2000" dirty="0" smtClean="0"/>
              <a:t>, j;	</a:t>
            </a:r>
          </a:p>
          <a:p>
            <a:pPr>
              <a:spcBef>
                <a:spcPts val="0"/>
              </a:spcBef>
              <a:buNone/>
            </a:pPr>
            <a:endParaRPr lang="en-US" sz="2000" dirty="0" smtClean="0"/>
          </a:p>
          <a:p>
            <a:pPr>
              <a:spcBef>
                <a:spcPts val="0"/>
              </a:spcBef>
              <a:buNone/>
            </a:pPr>
            <a:r>
              <a:rPr lang="en-US" sz="2000" dirty="0" smtClean="0"/>
              <a:t>      for (</a:t>
            </a:r>
            <a:r>
              <a:rPr lang="en-US" sz="2000" dirty="0" err="1" smtClean="0"/>
              <a:t>i</a:t>
            </a:r>
            <a:r>
              <a:rPr lang="en-US" sz="2000" dirty="0" smtClean="0"/>
              <a:t>=0; </a:t>
            </a:r>
            <a:r>
              <a:rPr lang="en-US" sz="2000" dirty="0" err="1" smtClean="0"/>
              <a:t>i</a:t>
            </a:r>
            <a:r>
              <a:rPr lang="en-US" sz="2000" dirty="0" smtClean="0"/>
              <a:t>&lt;m; </a:t>
            </a:r>
            <a:r>
              <a:rPr lang="en-US" sz="2000" dirty="0" err="1" smtClean="0"/>
              <a:t>i</a:t>
            </a:r>
            <a:r>
              <a:rPr lang="en-US" sz="2000" dirty="0" smtClean="0"/>
              <a:t>++)	</a:t>
            </a:r>
          </a:p>
          <a:p>
            <a:pPr>
              <a:spcBef>
                <a:spcPts val="0"/>
              </a:spcBef>
              <a:buNone/>
            </a:pPr>
            <a:r>
              <a:rPr lang="en-US" sz="2000" dirty="0" smtClean="0"/>
              <a:t>      {		</a:t>
            </a:r>
          </a:p>
          <a:p>
            <a:pPr>
              <a:spcBef>
                <a:spcPts val="0"/>
              </a:spcBef>
              <a:buNone/>
            </a:pPr>
            <a:r>
              <a:rPr lang="en-US" sz="2000" dirty="0" smtClean="0"/>
              <a:t>            a[</a:t>
            </a:r>
            <a:r>
              <a:rPr lang="en-US" sz="2000" dirty="0" err="1" smtClean="0"/>
              <a:t>i</a:t>
            </a:r>
            <a:r>
              <a:rPr lang="en-US" sz="2000" dirty="0" smtClean="0"/>
              <a:t>] = 0.0;		</a:t>
            </a:r>
          </a:p>
          <a:p>
            <a:pPr>
              <a:spcBef>
                <a:spcPts val="0"/>
              </a:spcBef>
              <a:buNone/>
            </a:pPr>
            <a:r>
              <a:rPr lang="en-US" sz="2000" dirty="0" smtClean="0"/>
              <a:t>            for (j=0; j&lt;n; j++)			</a:t>
            </a:r>
          </a:p>
          <a:p>
            <a:pPr>
              <a:spcBef>
                <a:spcPts val="0"/>
              </a:spcBef>
              <a:buNone/>
            </a:pPr>
            <a:r>
              <a:rPr lang="en-US" sz="2000" dirty="0" smtClean="0"/>
              <a:t>                  a[</a:t>
            </a:r>
            <a:r>
              <a:rPr lang="en-US" sz="2000" dirty="0" err="1" smtClean="0"/>
              <a:t>i</a:t>
            </a:r>
            <a:r>
              <a:rPr lang="en-US" sz="2000" dirty="0" smtClean="0"/>
              <a:t>] += b[</a:t>
            </a:r>
            <a:r>
              <a:rPr lang="en-US" sz="2000" dirty="0" err="1" smtClean="0"/>
              <a:t>i</a:t>
            </a:r>
            <a:r>
              <a:rPr lang="en-US" sz="2000" dirty="0" smtClean="0"/>
              <a:t>*</a:t>
            </a:r>
            <a:r>
              <a:rPr lang="en-US" sz="2000" dirty="0" err="1" smtClean="0"/>
              <a:t>n+j</a:t>
            </a:r>
            <a:r>
              <a:rPr lang="en-US" sz="2000" dirty="0" smtClean="0"/>
              <a:t>]*c[j];	</a:t>
            </a:r>
          </a:p>
          <a:p>
            <a:pPr>
              <a:spcBef>
                <a:spcPts val="0"/>
              </a:spcBef>
              <a:buNone/>
            </a:pPr>
            <a:r>
              <a:rPr lang="en-US" sz="2000" dirty="0" smtClean="0"/>
              <a:t>      }</a:t>
            </a:r>
          </a:p>
          <a:p>
            <a:pPr>
              <a:spcBef>
                <a:spcPts val="0"/>
              </a:spcBef>
              <a:buNone/>
            </a:pPr>
            <a:r>
              <a:rPr lang="en-US" sz="2000" dirty="0" smtClean="0"/>
              <a:t>}</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Number of </a:t>
            </a:r>
            <a:r>
              <a:rPr lang="en-US" dirty="0" err="1" smtClean="0"/>
              <a:t>EETimes</a:t>
            </a:r>
            <a:r>
              <a:rPr lang="en-US" dirty="0" smtClean="0"/>
              <a:t> Articles</a:t>
            </a:r>
            <a:endParaRPr lang="en-US" dirty="0"/>
          </a:p>
        </p:txBody>
      </p:sp>
      <p:sp>
        <p:nvSpPr>
          <p:cNvPr id="3" name="Content Placeholder 2"/>
          <p:cNvSpPr>
            <a:spLocks noGrp="1"/>
          </p:cNvSpPr>
          <p:nvPr>
            <p:ph idx="1"/>
          </p:nvPr>
        </p:nvSpPr>
        <p:spPr/>
        <p:txBody>
          <a:bodyPr>
            <a:normAutofit/>
          </a:bodyPr>
          <a:lstStyle/>
          <a:p>
            <a:r>
              <a:rPr lang="en-US" sz="2000" b="1" dirty="0" smtClean="0"/>
              <a:t>Researchers report progress on parallel path</a:t>
            </a:r>
            <a:r>
              <a:rPr lang="en-US" sz="2000" dirty="0" smtClean="0"/>
              <a:t>  (2009/08/24) [</a:t>
            </a:r>
            <a:r>
              <a:rPr lang="en-US" sz="2000" dirty="0" smtClean="0">
                <a:hlinkClick r:id="rId2"/>
              </a:rPr>
              <a:t>link</a:t>
            </a:r>
            <a:r>
              <a:rPr lang="en-US" sz="2000" dirty="0" smtClean="0"/>
              <a:t>]</a:t>
            </a:r>
          </a:p>
          <a:p>
            <a:pPr algn="just">
              <a:spcBef>
                <a:spcPts val="1800"/>
              </a:spcBef>
            </a:pPr>
            <a:r>
              <a:rPr lang="en-US" sz="2000" dirty="0" smtClean="0"/>
              <a:t>“The industry expects processors with 64 cores or more will arrive by 2015, forcing the need for parallel software, said David Patterson of the </a:t>
            </a:r>
            <a:r>
              <a:rPr lang="en-US" sz="2000" dirty="0" smtClean="0">
                <a:hlinkClick r:id="rId3"/>
              </a:rPr>
              <a:t>Berkeley Parallel Lab</a:t>
            </a:r>
            <a:r>
              <a:rPr lang="en-US" sz="2000" dirty="0" smtClean="0"/>
              <a:t>. Although researchers have failed to create a useful parallel programming model in the past, he was upbeat that this time there is broad industry focus on solving the problem.”</a:t>
            </a:r>
          </a:p>
          <a:p>
            <a:pPr algn="just">
              <a:spcBef>
                <a:spcPts val="1800"/>
              </a:spcBef>
            </a:pPr>
            <a:r>
              <a:rPr lang="en-US" sz="2000" dirty="0" smtClean="0"/>
              <a:t>“In a separate project, one graduate student used new data structures to map a high-end computer vision algorithm to a </a:t>
            </a:r>
            <a:r>
              <a:rPr lang="en-US" sz="2000" dirty="0" err="1" smtClean="0"/>
              <a:t>multicore</a:t>
            </a:r>
            <a:r>
              <a:rPr lang="en-US" sz="2000" dirty="0" smtClean="0"/>
              <a:t> graphics processor, shaving the time to recognize an image from 7.8 to 2.1 seconds.”</a:t>
            </a:r>
          </a:p>
          <a:p>
            <a:pPr algn="just"/>
            <a:endParaRPr lang="en-US" sz="2000"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4</a:t>
            </a:fld>
            <a:endParaRPr lang="zh-TW" altLang="en-US"/>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22"/>
            <a:ext cx="8229600" cy="1143000"/>
          </a:xfrm>
        </p:spPr>
        <p:txBody>
          <a:bodyPr>
            <a:normAutofit/>
          </a:bodyPr>
          <a:lstStyle/>
          <a:p>
            <a:r>
              <a:rPr lang="en-US" dirty="0" smtClean="0"/>
              <a:t>Matrix * Vector – </a:t>
            </a:r>
            <a:r>
              <a:rPr lang="en-US" dirty="0" err="1" smtClean="0"/>
              <a:t>mxv</a:t>
            </a:r>
            <a:r>
              <a:rPr lang="en-US" dirty="0" smtClean="0"/>
              <a:t>() - parallel</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40</a:t>
            </a:fld>
            <a:endParaRPr lang="zh-TW" altLang="en-US"/>
          </a:p>
        </p:txBody>
      </p:sp>
      <p:sp>
        <p:nvSpPr>
          <p:cNvPr id="5" name="Content Placeholder 2"/>
          <p:cNvSpPr>
            <a:spLocks noGrp="1"/>
          </p:cNvSpPr>
          <p:nvPr>
            <p:ph idx="1"/>
          </p:nvPr>
        </p:nvSpPr>
        <p:spPr>
          <a:xfrm>
            <a:off x="714348" y="1214422"/>
            <a:ext cx="7643866" cy="5429288"/>
          </a:xfrm>
          <a:ln w="19050">
            <a:solidFill>
              <a:schemeClr val="accent6">
                <a:lumMod val="50000"/>
              </a:schemeClr>
            </a:solidFill>
          </a:ln>
        </p:spPr>
        <p:txBody>
          <a:bodyPr>
            <a:noAutofit/>
          </a:bodyPr>
          <a:lstStyle/>
          <a:p>
            <a:pPr>
              <a:spcBef>
                <a:spcPts val="0"/>
              </a:spcBef>
              <a:buNone/>
            </a:pPr>
            <a:r>
              <a:rPr lang="en-US" sz="2000" dirty="0" smtClean="0"/>
              <a:t>/* Figure 3.10 */</a:t>
            </a:r>
          </a:p>
          <a:p>
            <a:pPr>
              <a:spcBef>
                <a:spcPts val="0"/>
              </a:spcBef>
              <a:buNone/>
            </a:pPr>
            <a:r>
              <a:rPr lang="en-US" sz="2000" dirty="0" smtClean="0"/>
              <a:t>void </a:t>
            </a:r>
            <a:r>
              <a:rPr lang="en-US" sz="2000" dirty="0" err="1" smtClean="0"/>
              <a:t>mxv</a:t>
            </a:r>
            <a:r>
              <a:rPr lang="en-US" sz="2000" dirty="0" smtClean="0"/>
              <a:t>( </a:t>
            </a:r>
            <a:r>
              <a:rPr lang="en-US" sz="2000" dirty="0" err="1" smtClean="0"/>
              <a:t>int</a:t>
            </a:r>
            <a:r>
              <a:rPr lang="en-US" sz="2000" dirty="0" smtClean="0"/>
              <a:t> m, </a:t>
            </a:r>
            <a:r>
              <a:rPr lang="en-US" sz="2000" dirty="0" err="1" smtClean="0"/>
              <a:t>int</a:t>
            </a:r>
            <a:r>
              <a:rPr lang="en-US" sz="2000" dirty="0" smtClean="0"/>
              <a:t> n,		  </a:t>
            </a:r>
          </a:p>
          <a:p>
            <a:pPr>
              <a:spcBef>
                <a:spcPts val="0"/>
              </a:spcBef>
              <a:buNone/>
            </a:pPr>
            <a:r>
              <a:rPr lang="en-US" sz="2000" dirty="0" smtClean="0"/>
              <a:t>		  double * a, double * b, double * c )</a:t>
            </a:r>
          </a:p>
          <a:p>
            <a:pPr>
              <a:spcBef>
                <a:spcPts val="0"/>
              </a:spcBef>
              <a:buNone/>
            </a:pPr>
            <a:r>
              <a:rPr lang="en-US" sz="2000" dirty="0" smtClean="0"/>
              <a:t>{	</a:t>
            </a:r>
          </a:p>
          <a:p>
            <a:pPr>
              <a:spcBef>
                <a:spcPts val="0"/>
              </a:spcBef>
              <a:buNone/>
            </a:pPr>
            <a:r>
              <a:rPr lang="en-US" sz="2000" dirty="0" smtClean="0"/>
              <a:t>      </a:t>
            </a:r>
            <a:r>
              <a:rPr lang="en-US" sz="2000" dirty="0" err="1" smtClean="0"/>
              <a:t>int</a:t>
            </a:r>
            <a:r>
              <a:rPr lang="en-US" sz="2000" dirty="0" smtClean="0"/>
              <a:t> </a:t>
            </a:r>
            <a:r>
              <a:rPr lang="en-US" sz="2000" dirty="0" err="1" smtClean="0"/>
              <a:t>i</a:t>
            </a:r>
            <a:r>
              <a:rPr lang="en-US" sz="2000" dirty="0" smtClean="0"/>
              <a:t>, j;        </a:t>
            </a:r>
          </a:p>
          <a:p>
            <a:pPr>
              <a:spcBef>
                <a:spcPts val="0"/>
              </a:spcBef>
              <a:buNone/>
            </a:pPr>
            <a:endParaRPr lang="en-US" sz="2000" dirty="0" smtClean="0"/>
          </a:p>
          <a:p>
            <a:pPr>
              <a:spcBef>
                <a:spcPts val="0"/>
              </a:spcBef>
              <a:buNone/>
            </a:pPr>
            <a:r>
              <a:rPr lang="en-US" sz="2000" dirty="0" smtClean="0"/>
              <a:t>      </a:t>
            </a:r>
            <a:r>
              <a:rPr lang="en-US" sz="2000" dirty="0" smtClean="0">
                <a:solidFill>
                  <a:srgbClr val="C00000"/>
                </a:solidFill>
              </a:rPr>
              <a:t>#</a:t>
            </a:r>
            <a:r>
              <a:rPr lang="en-US" sz="2000" dirty="0" err="1" smtClean="0">
                <a:solidFill>
                  <a:srgbClr val="C00000"/>
                </a:solidFill>
              </a:rPr>
              <a:t>pragma</a:t>
            </a:r>
            <a:r>
              <a:rPr lang="en-US" sz="2000" dirty="0" smtClean="0">
                <a:solidFill>
                  <a:srgbClr val="C00000"/>
                </a:solidFill>
              </a:rPr>
              <a:t> </a:t>
            </a:r>
            <a:r>
              <a:rPr lang="en-US" sz="2000" dirty="0" err="1" smtClean="0">
                <a:solidFill>
                  <a:srgbClr val="C00000"/>
                </a:solidFill>
              </a:rPr>
              <a:t>omp</a:t>
            </a:r>
            <a:r>
              <a:rPr lang="en-US" sz="2000" dirty="0" smtClean="0">
                <a:solidFill>
                  <a:srgbClr val="C00000"/>
                </a:solidFill>
              </a:rPr>
              <a:t> parallel for </a:t>
            </a:r>
            <a:r>
              <a:rPr lang="en-US" sz="2000" b="1" dirty="0" smtClean="0">
                <a:solidFill>
                  <a:srgbClr val="C00000"/>
                </a:solidFill>
              </a:rPr>
              <a:t>default(none)</a:t>
            </a:r>
            <a:r>
              <a:rPr lang="en-US" sz="2000" dirty="0" smtClean="0">
                <a:solidFill>
                  <a:srgbClr val="C00000"/>
                </a:solidFill>
              </a:rPr>
              <a:t> \</a:t>
            </a:r>
          </a:p>
          <a:p>
            <a:pPr>
              <a:spcBef>
                <a:spcPts val="0"/>
              </a:spcBef>
              <a:buNone/>
            </a:pPr>
            <a:r>
              <a:rPr lang="en-US" sz="2000" dirty="0" smtClean="0">
                <a:solidFill>
                  <a:srgbClr val="C00000"/>
                </a:solidFill>
              </a:rPr>
              <a:t>			shared(</a:t>
            </a:r>
            <a:r>
              <a:rPr lang="en-US" sz="2000" dirty="0" err="1" smtClean="0">
                <a:solidFill>
                  <a:srgbClr val="C00000"/>
                </a:solidFill>
              </a:rPr>
              <a:t>m,n,a,b,c</a:t>
            </a:r>
            <a:r>
              <a:rPr lang="en-US" sz="2000" dirty="0" smtClean="0">
                <a:solidFill>
                  <a:srgbClr val="C00000"/>
                </a:solidFill>
              </a:rPr>
              <a:t>) private(</a:t>
            </a:r>
            <a:r>
              <a:rPr lang="en-US" sz="2000" dirty="0" err="1" smtClean="0">
                <a:solidFill>
                  <a:srgbClr val="C00000"/>
                </a:solidFill>
              </a:rPr>
              <a:t>i,j</a:t>
            </a:r>
            <a:r>
              <a:rPr lang="en-US" sz="2000" dirty="0" smtClean="0">
                <a:solidFill>
                  <a:srgbClr val="C00000"/>
                </a:solidFill>
              </a:rPr>
              <a:t>)</a:t>
            </a:r>
          </a:p>
          <a:p>
            <a:pPr>
              <a:spcBef>
                <a:spcPts val="0"/>
              </a:spcBef>
              <a:buNone/>
            </a:pPr>
            <a:r>
              <a:rPr lang="en-US" sz="2000" dirty="0" smtClean="0"/>
              <a:t>	for (</a:t>
            </a:r>
            <a:r>
              <a:rPr lang="en-US" sz="2000" dirty="0" err="1" smtClean="0"/>
              <a:t>i</a:t>
            </a:r>
            <a:r>
              <a:rPr lang="en-US" sz="2000" dirty="0" smtClean="0"/>
              <a:t>=0; </a:t>
            </a:r>
            <a:r>
              <a:rPr lang="en-US" sz="2000" dirty="0" err="1" smtClean="0"/>
              <a:t>i</a:t>
            </a:r>
            <a:r>
              <a:rPr lang="en-US" sz="2000" dirty="0" smtClean="0"/>
              <a:t>&lt;m; </a:t>
            </a:r>
            <a:r>
              <a:rPr lang="en-US" sz="2000" dirty="0" err="1" smtClean="0"/>
              <a:t>i</a:t>
            </a:r>
            <a:r>
              <a:rPr lang="en-US" sz="2000" dirty="0" smtClean="0"/>
              <a:t>++)	</a:t>
            </a:r>
          </a:p>
          <a:p>
            <a:pPr>
              <a:spcBef>
                <a:spcPts val="0"/>
              </a:spcBef>
              <a:buNone/>
            </a:pPr>
            <a:r>
              <a:rPr lang="en-US" sz="2000" dirty="0" smtClean="0"/>
              <a:t>      {	        </a:t>
            </a:r>
          </a:p>
          <a:p>
            <a:pPr>
              <a:spcBef>
                <a:spcPts val="0"/>
              </a:spcBef>
              <a:buNone/>
            </a:pPr>
            <a:r>
              <a:rPr lang="en-US" sz="2000" dirty="0" smtClean="0"/>
              <a:t>	a[</a:t>
            </a:r>
            <a:r>
              <a:rPr lang="en-US" sz="2000" dirty="0" err="1" smtClean="0"/>
              <a:t>i</a:t>
            </a:r>
            <a:r>
              <a:rPr lang="en-US" sz="2000" dirty="0" smtClean="0"/>
              <a:t>] = 0.0;		</a:t>
            </a:r>
          </a:p>
          <a:p>
            <a:pPr>
              <a:spcBef>
                <a:spcPts val="0"/>
              </a:spcBef>
              <a:buNone/>
            </a:pPr>
            <a:r>
              <a:rPr lang="en-US" sz="2000" dirty="0" smtClean="0"/>
              <a:t>      for (j=0; j&lt;n; j++)			</a:t>
            </a:r>
          </a:p>
          <a:p>
            <a:pPr>
              <a:spcBef>
                <a:spcPts val="0"/>
              </a:spcBef>
              <a:buNone/>
            </a:pPr>
            <a:r>
              <a:rPr lang="en-US" sz="2000" dirty="0" smtClean="0"/>
              <a:t>		a[</a:t>
            </a:r>
            <a:r>
              <a:rPr lang="en-US" sz="2000" dirty="0" err="1" smtClean="0"/>
              <a:t>i</a:t>
            </a:r>
            <a:r>
              <a:rPr lang="en-US" sz="2000" dirty="0" smtClean="0"/>
              <a:t>] += b[</a:t>
            </a:r>
            <a:r>
              <a:rPr lang="en-US" sz="2000" dirty="0" err="1" smtClean="0"/>
              <a:t>i</a:t>
            </a:r>
            <a:r>
              <a:rPr lang="en-US" sz="2000" dirty="0" smtClean="0"/>
              <a:t>*</a:t>
            </a:r>
            <a:r>
              <a:rPr lang="en-US" sz="2000" dirty="0" err="1" smtClean="0"/>
              <a:t>n+j</a:t>
            </a:r>
            <a:r>
              <a:rPr lang="en-US" sz="2000" dirty="0" smtClean="0"/>
              <a:t>]*c[j];	</a:t>
            </a:r>
          </a:p>
          <a:p>
            <a:pPr>
              <a:spcBef>
                <a:spcPts val="0"/>
              </a:spcBef>
              <a:buNone/>
            </a:pPr>
            <a:r>
              <a:rPr lang="en-US" sz="2000" dirty="0" smtClean="0"/>
              <a:t>	}    /*-- End of </a:t>
            </a:r>
            <a:r>
              <a:rPr lang="en-US" sz="2000" dirty="0" err="1" smtClean="0"/>
              <a:t>omp</a:t>
            </a:r>
            <a:r>
              <a:rPr lang="en-US" sz="2000" dirty="0" smtClean="0"/>
              <a:t> parallel for --*/</a:t>
            </a:r>
          </a:p>
          <a:p>
            <a:pPr>
              <a:spcBef>
                <a:spcPts val="0"/>
              </a:spcBef>
              <a:buNone/>
            </a:pPr>
            <a:r>
              <a:rPr lang="en-US" sz="2000" dirty="0" smtClean="0"/>
              <a:t>}</a:t>
            </a: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143000"/>
          </a:xfrm>
        </p:spPr>
        <p:txBody>
          <a:bodyPr/>
          <a:lstStyle/>
          <a:p>
            <a:r>
              <a:rPr lang="en-US" dirty="0" smtClean="0"/>
              <a:t>A Number of </a:t>
            </a:r>
            <a:r>
              <a:rPr lang="en-US" dirty="0" err="1" smtClean="0"/>
              <a:t>EETimes</a:t>
            </a:r>
            <a:r>
              <a:rPr lang="en-US" dirty="0" smtClean="0"/>
              <a:t> Articles</a:t>
            </a:r>
            <a:endParaRPr lang="en-US" dirty="0"/>
          </a:p>
        </p:txBody>
      </p:sp>
      <p:sp>
        <p:nvSpPr>
          <p:cNvPr id="3" name="Content Placeholder 2"/>
          <p:cNvSpPr>
            <a:spLocks noGrp="1"/>
          </p:cNvSpPr>
          <p:nvPr>
            <p:ph idx="1"/>
          </p:nvPr>
        </p:nvSpPr>
        <p:spPr/>
        <p:txBody>
          <a:bodyPr>
            <a:normAutofit/>
          </a:bodyPr>
          <a:lstStyle/>
          <a:p>
            <a:pPr algn="just"/>
            <a:endParaRPr lang="en-US" sz="2000"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5</a:t>
            </a:fld>
            <a:endParaRPr lang="zh-TW" altLang="en-US"/>
          </a:p>
        </p:txBody>
      </p:sp>
      <p:sp>
        <p:nvSpPr>
          <p:cNvPr id="5" name="Content Placeholder 2"/>
          <p:cNvSpPr txBox="1">
            <a:spLocks/>
          </p:cNvSpPr>
          <p:nvPr/>
        </p:nvSpPr>
        <p:spPr>
          <a:xfrm>
            <a:off x="428596" y="1357298"/>
            <a:ext cx="8229600" cy="5000660"/>
          </a:xfrm>
          <a:prstGeom prst="rect">
            <a:avLst/>
          </a:prstGeom>
        </p:spPr>
        <p:txBody>
          <a:bodyPr vert="horz" lIns="91440" tIns="45720" rIns="91440" bIns="45720" rtlCol="0">
            <a:normAutofit/>
          </a:bodyPr>
          <a:lstStyle/>
          <a:p>
            <a:pPr marL="342900" indent="-342900">
              <a:spcBef>
                <a:spcPct val="20000"/>
              </a:spcBef>
              <a:buFont typeface="Arial" pitchFamily="34" charset="0"/>
              <a:buChar char="•"/>
            </a:pPr>
            <a:r>
              <a:rPr lang="en-US" sz="2000" b="1" dirty="0" smtClean="0"/>
              <a:t>Parallel software plays catch-up with </a:t>
            </a:r>
            <a:r>
              <a:rPr lang="en-US" sz="2000" b="1" dirty="0" err="1" smtClean="0"/>
              <a:t>multicore</a:t>
            </a:r>
            <a:r>
              <a:rPr lang="en-US" sz="2000" dirty="0" smtClean="0"/>
              <a:t>  (2009/06/22) [</a:t>
            </a:r>
            <a:r>
              <a:rPr lang="en-US" sz="2000" dirty="0" smtClean="0">
                <a:hlinkClick r:id="rId2"/>
              </a:rPr>
              <a:t>link</a:t>
            </a:r>
            <a:r>
              <a:rPr lang="en-US" sz="2000" dirty="0" smtClean="0"/>
              <a:t>]</a:t>
            </a:r>
          </a:p>
          <a:p>
            <a:pPr marL="342900" indent="-342900" algn="just">
              <a:spcBef>
                <a:spcPct val="20000"/>
              </a:spcBef>
              <a:buFont typeface="Arial" pitchFamily="34" charset="0"/>
              <a:buChar char="•"/>
            </a:pPr>
            <a:r>
              <a:rPr lang="en-US" sz="2000" dirty="0" smtClean="0"/>
              <a:t>“Microprocessors are marching into a </a:t>
            </a:r>
            <a:r>
              <a:rPr lang="en-US" sz="2000" dirty="0" err="1" smtClean="0"/>
              <a:t>multicore</a:t>
            </a:r>
            <a:r>
              <a:rPr lang="en-US" sz="2000" dirty="0" smtClean="0"/>
              <a:t> future to keep delivering performance gains …... But mainstream software has yet to find its path to using the new parallelism.”</a:t>
            </a:r>
          </a:p>
          <a:p>
            <a:pPr marL="342900" indent="-342900" algn="just">
              <a:spcBef>
                <a:spcPct val="20000"/>
              </a:spcBef>
              <a:buFont typeface="Arial" pitchFamily="34" charset="0"/>
              <a:buChar char="•"/>
            </a:pPr>
            <a:r>
              <a:rPr lang="en-US" sz="2000" dirty="0" smtClean="0"/>
              <a:t>"Anything performance-critical will have to be rewritten," said </a:t>
            </a:r>
            <a:r>
              <a:rPr lang="en-US" sz="2000" dirty="0" err="1" smtClean="0"/>
              <a:t>Kunle</a:t>
            </a:r>
            <a:r>
              <a:rPr lang="en-US" sz="2000" dirty="0" smtClean="0"/>
              <a:t> </a:t>
            </a:r>
            <a:r>
              <a:rPr lang="en-US" sz="2000" dirty="0" err="1" smtClean="0"/>
              <a:t>Olukotun</a:t>
            </a:r>
            <a:r>
              <a:rPr lang="en-US" sz="2000" dirty="0" smtClean="0"/>
              <a:t>, director of the Pervasive Parallelism Lab at Stanford University, one of many research groups working on the problem seen as the toughest in computer science today.</a:t>
            </a:r>
          </a:p>
          <a:p>
            <a:pPr marL="342900" indent="-342900" algn="just">
              <a:spcBef>
                <a:spcPct val="20000"/>
              </a:spcBef>
              <a:buFont typeface="Arial" pitchFamily="34" charset="0"/>
              <a:buChar char="•"/>
            </a:pPr>
            <a:r>
              <a:rPr lang="en-US" sz="2000" dirty="0" smtClean="0"/>
              <a:t>Some existing multiprocessing tools, such as </a:t>
            </a:r>
            <a:r>
              <a:rPr lang="en-US" sz="2000" dirty="0" err="1" smtClean="0"/>
              <a:t>OpenMP</a:t>
            </a:r>
            <a:r>
              <a:rPr lang="en-US" sz="2000" dirty="0" smtClean="0"/>
              <a:t>, now applied at the chip level. Intel and others have released libraries to mange software threads. Startups such as </a:t>
            </a:r>
            <a:r>
              <a:rPr lang="en-US" sz="2000" dirty="0" smtClean="0">
                <a:hlinkClick r:id="rId3"/>
              </a:rPr>
              <a:t>Critical Blue</a:t>
            </a:r>
            <a:r>
              <a:rPr lang="en-US" sz="2000" dirty="0" smtClean="0"/>
              <a:t> (Edinburgh, Scotland) and </a:t>
            </a:r>
            <a:r>
              <a:rPr lang="en-US" sz="2000" dirty="0" err="1" smtClean="0"/>
              <a:t>Cilk</a:t>
            </a:r>
            <a:r>
              <a:rPr lang="en-US" sz="2000" dirty="0" smtClean="0"/>
              <a:t> Arts Inc. (Burlington, Mass.) have developed tools to help find parallelism in today's C code. </a:t>
            </a:r>
          </a:p>
          <a:p>
            <a:pPr marL="342900" indent="-342900" algn="just">
              <a:spcBef>
                <a:spcPct val="20000"/>
              </a:spcBef>
              <a:buFont typeface="Arial" pitchFamily="34" charset="0"/>
              <a:buChar char="•"/>
            </a:pPr>
            <a:r>
              <a:rPr lang="en-US" sz="2000" dirty="0" err="1" smtClean="0"/>
              <a:t>Freescale</a:t>
            </a:r>
            <a:r>
              <a:rPr lang="en-US" sz="2000" dirty="0" smtClean="0"/>
              <a:t> has doubled the size of its </a:t>
            </a:r>
            <a:r>
              <a:rPr lang="en-US" sz="2000" dirty="0" err="1" smtClean="0"/>
              <a:t>multicore</a:t>
            </a:r>
            <a:r>
              <a:rPr lang="en-US" sz="2000" dirty="0" smtClean="0"/>
              <a:t> software team in preparation for such offerings, Cole said.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143000"/>
          </a:xfrm>
        </p:spPr>
        <p:txBody>
          <a:bodyPr/>
          <a:lstStyle/>
          <a:p>
            <a:r>
              <a:rPr lang="en-US" dirty="0" smtClean="0"/>
              <a:t>A Number of </a:t>
            </a:r>
            <a:r>
              <a:rPr lang="en-US" dirty="0" err="1" smtClean="0"/>
              <a:t>EETimes</a:t>
            </a:r>
            <a:r>
              <a:rPr lang="en-US" dirty="0" smtClean="0"/>
              <a:t> Articles</a:t>
            </a:r>
            <a:endParaRPr lang="en-US" dirty="0"/>
          </a:p>
        </p:txBody>
      </p:sp>
      <p:sp>
        <p:nvSpPr>
          <p:cNvPr id="3" name="Content Placeholder 2"/>
          <p:cNvSpPr>
            <a:spLocks noGrp="1"/>
          </p:cNvSpPr>
          <p:nvPr>
            <p:ph idx="1"/>
          </p:nvPr>
        </p:nvSpPr>
        <p:spPr/>
        <p:txBody>
          <a:bodyPr>
            <a:normAutofit/>
          </a:bodyPr>
          <a:lstStyle/>
          <a:p>
            <a:pPr algn="just"/>
            <a:endParaRPr lang="en-US" sz="2000"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6</a:t>
            </a:fld>
            <a:endParaRPr lang="zh-TW" altLang="en-US"/>
          </a:p>
        </p:txBody>
      </p:sp>
      <p:sp>
        <p:nvSpPr>
          <p:cNvPr id="5" name="Content Placeholder 2"/>
          <p:cNvSpPr txBox="1">
            <a:spLocks/>
          </p:cNvSpPr>
          <p:nvPr/>
        </p:nvSpPr>
        <p:spPr>
          <a:xfrm>
            <a:off x="609600" y="1285860"/>
            <a:ext cx="8229600" cy="500066"/>
          </a:xfrm>
          <a:prstGeom prst="rect">
            <a:avLst/>
          </a:prstGeom>
        </p:spPr>
        <p:txBody>
          <a:bodyPr vert="horz" lIns="91440" tIns="45720" rIns="91440" bIns="45720" rtlCol="0">
            <a:normAutofit/>
          </a:bodyPr>
          <a:lstStyle/>
          <a:p>
            <a:pPr marL="342900" indent="-342900">
              <a:spcBef>
                <a:spcPct val="20000"/>
              </a:spcBef>
              <a:buFont typeface="Arial" pitchFamily="34" charset="0"/>
              <a:buChar char="•"/>
            </a:pPr>
            <a:r>
              <a:rPr lang="en-US" sz="2000" b="1" dirty="0" smtClean="0"/>
              <a:t>Parallel software plays catch-up with </a:t>
            </a:r>
            <a:r>
              <a:rPr lang="en-US" sz="2000" b="1" dirty="0" err="1" smtClean="0"/>
              <a:t>multicore</a:t>
            </a:r>
            <a:r>
              <a:rPr lang="en-US" sz="2000" dirty="0" smtClean="0"/>
              <a:t>  (2009/06/22) [</a:t>
            </a:r>
            <a:r>
              <a:rPr lang="en-US" sz="2000" dirty="0" smtClean="0">
                <a:hlinkClick r:id="rId2"/>
              </a:rPr>
              <a:t>link</a:t>
            </a:r>
            <a:r>
              <a:rPr lang="en-US" sz="20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6" name="Picture 5" descr="1563chart_pg19.gif"/>
          <p:cNvPicPr>
            <a:picLocks noChangeAspect="1"/>
          </p:cNvPicPr>
          <p:nvPr/>
        </p:nvPicPr>
        <p:blipFill>
          <a:blip r:embed="rId3" cstate="print"/>
          <a:stretch>
            <a:fillRect/>
          </a:stretch>
        </p:blipFill>
        <p:spPr>
          <a:xfrm>
            <a:off x="904900" y="2039800"/>
            <a:ext cx="7239000" cy="4461034"/>
          </a:xfrm>
          <a:prstGeom prst="rect">
            <a:avLst/>
          </a:prstGeom>
        </p:spPr>
      </p:pic>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Textbook</a:t>
            </a:r>
            <a:endParaRPr lang="en-US" dirty="0"/>
          </a:p>
        </p:txBody>
      </p:sp>
      <p:sp>
        <p:nvSpPr>
          <p:cNvPr id="3" name="Content Placeholder 2"/>
          <p:cNvSpPr>
            <a:spLocks noGrp="1"/>
          </p:cNvSpPr>
          <p:nvPr>
            <p:ph idx="1"/>
          </p:nvPr>
        </p:nvSpPr>
        <p:spPr>
          <a:xfrm>
            <a:off x="357158" y="1643050"/>
            <a:ext cx="8329642" cy="4643470"/>
          </a:xfrm>
        </p:spPr>
        <p:txBody>
          <a:bodyPr>
            <a:normAutofit/>
          </a:bodyPr>
          <a:lstStyle/>
          <a:p>
            <a:r>
              <a:rPr lang="en-US" sz="2400" dirty="0" smtClean="0"/>
              <a:t>Barbara Chapman, Gabriele </a:t>
            </a:r>
            <a:r>
              <a:rPr lang="en-US" sz="2400" dirty="0" err="1" smtClean="0"/>
              <a:t>Jost</a:t>
            </a:r>
            <a:r>
              <a:rPr lang="en-US" sz="2400" dirty="0" smtClean="0"/>
              <a:t>, and </a:t>
            </a:r>
            <a:r>
              <a:rPr lang="en-US" sz="2400" dirty="0" err="1" smtClean="0"/>
              <a:t>Ruud</a:t>
            </a:r>
            <a:r>
              <a:rPr lang="en-US" sz="2400" dirty="0" smtClean="0"/>
              <a:t> van </a:t>
            </a:r>
            <a:r>
              <a:rPr lang="en-US" sz="2400" dirty="0" err="1" smtClean="0"/>
              <a:t>der</a:t>
            </a:r>
            <a:r>
              <a:rPr lang="en-US" sz="2400" dirty="0" smtClean="0"/>
              <a:t> Pas,</a:t>
            </a:r>
          </a:p>
          <a:p>
            <a:pPr>
              <a:buNone/>
            </a:pPr>
            <a:r>
              <a:rPr lang="en-US" sz="2400" dirty="0" smtClean="0"/>
              <a:t>	</a:t>
            </a:r>
            <a:r>
              <a:rPr lang="en-US" sz="2400" i="1" dirty="0" smtClean="0">
                <a:solidFill>
                  <a:schemeClr val="accent6">
                    <a:lumMod val="50000"/>
                  </a:schemeClr>
                </a:solidFill>
              </a:rPr>
              <a:t>Using </a:t>
            </a:r>
            <a:r>
              <a:rPr lang="en-US" sz="2400" i="1" dirty="0" err="1" smtClean="0">
                <a:solidFill>
                  <a:schemeClr val="accent6">
                    <a:lumMod val="50000"/>
                  </a:schemeClr>
                </a:solidFill>
              </a:rPr>
              <a:t>OpenMP</a:t>
            </a:r>
            <a:r>
              <a:rPr lang="en-US" sz="2400" dirty="0" smtClean="0">
                <a:solidFill>
                  <a:schemeClr val="accent6">
                    <a:lumMod val="50000"/>
                  </a:schemeClr>
                </a:solidFill>
              </a:rPr>
              <a:t> – </a:t>
            </a:r>
            <a:r>
              <a:rPr lang="en-US" sz="2400" i="1" dirty="0" smtClean="0">
                <a:solidFill>
                  <a:schemeClr val="accent6">
                    <a:lumMod val="50000"/>
                  </a:schemeClr>
                </a:solidFill>
              </a:rPr>
              <a:t>Portable Shared Memory Parallel Programming</a:t>
            </a:r>
            <a:r>
              <a:rPr lang="en-US" sz="2400" dirty="0" smtClean="0"/>
              <a:t>,</a:t>
            </a:r>
          </a:p>
          <a:p>
            <a:pPr>
              <a:buNone/>
            </a:pPr>
            <a:r>
              <a:rPr lang="en-US" sz="2400" dirty="0" smtClean="0"/>
              <a:t>	The MIT Press, 2008</a:t>
            </a:r>
          </a:p>
          <a:p>
            <a:endParaRPr lang="en-US" sz="2400" dirty="0" smtClean="0"/>
          </a:p>
          <a:p>
            <a:endParaRPr lang="en-US" sz="2400" dirty="0" smtClean="0"/>
          </a:p>
          <a:p>
            <a:r>
              <a:rPr lang="en-US" sz="2400" dirty="0" smtClean="0"/>
              <a:t>The book can be viewed on-line within </a:t>
            </a:r>
            <a:r>
              <a:rPr lang="en-US" sz="2400" b="1" dirty="0" smtClean="0">
                <a:solidFill>
                  <a:schemeClr val="accent3">
                    <a:lumMod val="50000"/>
                  </a:schemeClr>
                </a:solidFill>
              </a:rPr>
              <a:t>.</a:t>
            </a:r>
            <a:r>
              <a:rPr lang="en-US" sz="2400" b="1" dirty="0" err="1" smtClean="0">
                <a:solidFill>
                  <a:schemeClr val="accent3">
                    <a:lumMod val="50000"/>
                  </a:schemeClr>
                </a:solidFill>
              </a:rPr>
              <a:t>yzu.edu.tw</a:t>
            </a:r>
            <a:r>
              <a:rPr lang="en-US" sz="2400" dirty="0" smtClean="0"/>
              <a:t> domain: </a:t>
            </a:r>
            <a:r>
              <a:rPr lang="en-US" sz="2000" dirty="0" smtClean="0"/>
              <a:t>[</a:t>
            </a:r>
            <a:r>
              <a:rPr lang="en-US" sz="2000" dirty="0" smtClean="0">
                <a:hlinkClick r:id="rId2"/>
              </a:rPr>
              <a:t>Link</a:t>
            </a:r>
            <a:r>
              <a:rPr lang="en-US" sz="2000" dirty="0" smtClean="0"/>
              <a:t>]</a:t>
            </a: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7</a:t>
            </a:fld>
            <a:endParaRPr lang="zh-TW" altLang="en-US"/>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2423"/>
            <a:ext cx="8229600" cy="1143000"/>
          </a:xfrm>
        </p:spPr>
        <p:txBody>
          <a:bodyPr/>
          <a:lstStyle/>
          <a:p>
            <a:r>
              <a:rPr lang="en-US" dirty="0" smtClean="0"/>
              <a:t>Block Diagram of a Dual-core CPU</a:t>
            </a:r>
            <a:endParaRPr lang="en-US" dirty="0"/>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8</a:t>
            </a:fld>
            <a:endParaRPr lang="zh-TW" alt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1214414" y="1428736"/>
            <a:ext cx="6627302" cy="4878731"/>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8"/>
            <a:ext cx="8429684" cy="1143000"/>
          </a:xfrm>
        </p:spPr>
        <p:txBody>
          <a:bodyPr>
            <a:normAutofit/>
          </a:bodyPr>
          <a:lstStyle/>
          <a:p>
            <a:r>
              <a:rPr lang="en-US" sz="3600" dirty="0" smtClean="0">
                <a:solidFill>
                  <a:srgbClr val="C00000"/>
                </a:solidFill>
              </a:rPr>
              <a:t>Shared Memory</a:t>
            </a:r>
            <a:r>
              <a:rPr lang="en-US" sz="3600" dirty="0" smtClean="0"/>
              <a:t> and </a:t>
            </a:r>
            <a:r>
              <a:rPr lang="en-US" sz="3600" dirty="0" smtClean="0">
                <a:solidFill>
                  <a:srgbClr val="C00000"/>
                </a:solidFill>
              </a:rPr>
              <a:t>Distributed Memory</a:t>
            </a:r>
            <a:endParaRPr lang="en-US" sz="3600" dirty="0">
              <a:solidFill>
                <a:srgbClr val="C00000"/>
              </a:solidFill>
            </a:endParaRPr>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pPr/>
              <a:t>9</a:t>
            </a:fld>
            <a:endParaRPr lang="zh-TW" altLang="en-US"/>
          </a:p>
        </p:txBody>
      </p:sp>
      <p:pic>
        <p:nvPicPr>
          <p:cNvPr id="2050" name="Picture 2"/>
          <p:cNvPicPr>
            <a:picLocks noGrp="1" noChangeAspect="1" noChangeArrowheads="1"/>
          </p:cNvPicPr>
          <p:nvPr>
            <p:ph idx="1"/>
          </p:nvPr>
        </p:nvPicPr>
        <p:blipFill>
          <a:blip r:embed="rId2" cstate="print"/>
          <a:srcRect/>
          <a:stretch>
            <a:fillRect/>
          </a:stretch>
        </p:blipFill>
        <p:spPr bwMode="auto">
          <a:xfrm>
            <a:off x="1261064" y="1367173"/>
            <a:ext cx="6573334" cy="5062223"/>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1824</TotalTime>
  <Words>1817</Words>
  <Application>Microsoft Office PowerPoint</Application>
  <PresentationFormat>On-screen Show (4:3)</PresentationFormat>
  <Paragraphs>379</Paragraphs>
  <Slides>40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Office 佈景主題</vt:lpstr>
      <vt:lpstr>Equation</vt:lpstr>
      <vt:lpstr>Introduction to OpenMP</vt:lpstr>
      <vt:lpstr>Outline</vt:lpstr>
      <vt:lpstr>A Number of EETimes Articles</vt:lpstr>
      <vt:lpstr>A Number of EETimes Articles</vt:lpstr>
      <vt:lpstr>A Number of EETimes Articles</vt:lpstr>
      <vt:lpstr>A Number of EETimes Articles</vt:lpstr>
      <vt:lpstr>The Textbook</vt:lpstr>
      <vt:lpstr>Block Diagram of a Dual-core CPU</vt:lpstr>
      <vt:lpstr>Shared Memory and Distributed Memory</vt:lpstr>
      <vt:lpstr>Fork-Join Programming Model</vt:lpstr>
      <vt:lpstr>Environment Used in this Tutorial</vt:lpstr>
      <vt:lpstr>Your First C Program (HelloWorld.c)</vt:lpstr>
      <vt:lpstr>Compiling Your C Program</vt:lpstr>
      <vt:lpstr>Executing Your First C Program</vt:lpstr>
      <vt:lpstr>A Simple Makefile (for HelloWorld.c)</vt:lpstr>
      <vt:lpstr>C Program – For Loop &amp; printf (HelloWorld_2.c)</vt:lpstr>
      <vt:lpstr>Your First OpenMP Program (omp_test00.c)</vt:lpstr>
      <vt:lpstr>#pragma  Directive</vt:lpstr>
      <vt:lpstr>#pragma  Directive</vt:lpstr>
      <vt:lpstr>#pragma  Directive</vt:lpstr>
      <vt:lpstr>Compiling Your OpenMP Program</vt:lpstr>
      <vt:lpstr>Executing Your OpenMP Program</vt:lpstr>
      <vt:lpstr>UNIX/Linux Shell</vt:lpstr>
      <vt:lpstr>The OMP_NUM_THREADS Environment Variable</vt:lpstr>
      <vt:lpstr>#pragma  omp  parallel  for (omp_test01.c)</vt:lpstr>
      <vt:lpstr>#pragma  omp  parallel  for</vt:lpstr>
      <vt:lpstr>#pragma  omp  parallel  for (omp_test02.c)</vt:lpstr>
      <vt:lpstr>Executing  omp_test02</vt:lpstr>
      <vt:lpstr>Executing  omp_test02</vt:lpstr>
      <vt:lpstr>OpenMP: shared &amp; private data</vt:lpstr>
      <vt:lpstr>OpenMP: shared &amp; private data (omp_test03.c)</vt:lpstr>
      <vt:lpstr>Executing  omp_test03</vt:lpstr>
      <vt:lpstr>Race Condition (omp_test04_p.c)</vt:lpstr>
      <vt:lpstr>Shared Data Can Cause Race Condition</vt:lpstr>
      <vt:lpstr>Matrix * Vector</vt:lpstr>
      <vt:lpstr>Matrix * Vector</vt:lpstr>
      <vt:lpstr>Matrix * Vector</vt:lpstr>
      <vt:lpstr>Matrix * Vector – main()</vt:lpstr>
      <vt:lpstr>Matrix * Vector – mxv() - sequential</vt:lpstr>
      <vt:lpstr>Matrix * Vector – mxv() - parallel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I-Lun</dc:creator>
  <cp:lastModifiedBy>I-Lun Tseng</cp:lastModifiedBy>
  <cp:revision>151</cp:revision>
  <dcterms:created xsi:type="dcterms:W3CDTF">2009-08-29T15:11:05Z</dcterms:created>
  <dcterms:modified xsi:type="dcterms:W3CDTF">2009-11-02T07:29:06Z</dcterms:modified>
</cp:coreProperties>
</file>