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4"/>
  </p:notesMasterIdLst>
  <p:sldIdLst>
    <p:sldId id="256" r:id="rId2"/>
    <p:sldId id="257" r:id="rId3"/>
    <p:sldId id="299" r:id="rId4"/>
    <p:sldId id="300" r:id="rId5"/>
    <p:sldId id="301" r:id="rId6"/>
    <p:sldId id="323" r:id="rId7"/>
    <p:sldId id="303" r:id="rId8"/>
    <p:sldId id="304" r:id="rId9"/>
    <p:sldId id="306" r:id="rId10"/>
    <p:sldId id="327" r:id="rId11"/>
    <p:sldId id="328" r:id="rId12"/>
    <p:sldId id="329" r:id="rId13"/>
    <p:sldId id="330" r:id="rId14"/>
    <p:sldId id="331" r:id="rId15"/>
    <p:sldId id="332" r:id="rId16"/>
    <p:sldId id="333" r:id="rId17"/>
    <p:sldId id="334" r:id="rId18"/>
    <p:sldId id="335" r:id="rId19"/>
    <p:sldId id="336" r:id="rId20"/>
    <p:sldId id="338" r:id="rId21"/>
    <p:sldId id="337" r:id="rId22"/>
    <p:sldId id="325" r:id="rId23"/>
    <p:sldId id="339" r:id="rId24"/>
    <p:sldId id="341" r:id="rId25"/>
    <p:sldId id="342" r:id="rId26"/>
    <p:sldId id="343" r:id="rId27"/>
    <p:sldId id="340" r:id="rId28"/>
    <p:sldId id="324" r:id="rId29"/>
    <p:sldId id="345" r:id="rId30"/>
    <p:sldId id="344" r:id="rId31"/>
    <p:sldId id="348" r:id="rId32"/>
    <p:sldId id="350" r:id="rId33"/>
    <p:sldId id="346" r:id="rId34"/>
    <p:sldId id="347" r:id="rId35"/>
    <p:sldId id="362" r:id="rId36"/>
    <p:sldId id="363" r:id="rId37"/>
    <p:sldId id="364" r:id="rId38"/>
    <p:sldId id="317" r:id="rId39"/>
    <p:sldId id="365" r:id="rId40"/>
    <p:sldId id="366" r:id="rId41"/>
    <p:sldId id="367" r:id="rId42"/>
    <p:sldId id="309" r:id="rId43"/>
    <p:sldId id="361" r:id="rId44"/>
    <p:sldId id="310" r:id="rId45"/>
    <p:sldId id="321" r:id="rId46"/>
    <p:sldId id="351" r:id="rId47"/>
    <p:sldId id="312" r:id="rId48"/>
    <p:sldId id="352" r:id="rId49"/>
    <p:sldId id="354" r:id="rId50"/>
    <p:sldId id="356" r:id="rId51"/>
    <p:sldId id="357" r:id="rId52"/>
    <p:sldId id="358" r:id="rId53"/>
    <p:sldId id="368" r:id="rId54"/>
    <p:sldId id="314" r:id="rId55"/>
    <p:sldId id="359" r:id="rId56"/>
    <p:sldId id="360" r:id="rId57"/>
    <p:sldId id="313" r:id="rId58"/>
    <p:sldId id="353" r:id="rId59"/>
    <p:sldId id="322" r:id="rId60"/>
    <p:sldId id="319" r:id="rId61"/>
    <p:sldId id="369" r:id="rId62"/>
    <p:sldId id="370" r:id="rId63"/>
    <p:sldId id="318" r:id="rId64"/>
    <p:sldId id="376" r:id="rId65"/>
    <p:sldId id="320" r:id="rId66"/>
    <p:sldId id="375" r:id="rId67"/>
    <p:sldId id="374" r:id="rId68"/>
    <p:sldId id="373" r:id="rId69"/>
    <p:sldId id="372" r:id="rId70"/>
    <p:sldId id="371" r:id="rId71"/>
    <p:sldId id="316" r:id="rId72"/>
    <p:sldId id="326" r:id="rId73"/>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5620"/>
    <p:restoredTop sz="94660"/>
  </p:normalViewPr>
  <p:slideViewPr>
    <p:cSldViewPr>
      <p:cViewPr>
        <p:scale>
          <a:sx n="70" d="100"/>
          <a:sy n="70" d="100"/>
        </p:scale>
        <p:origin x="-894" y="-29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FE268E-F7DB-46A0-915F-222FD0F20FA6}" type="datetimeFigureOut">
              <a:rPr lang="en-US" smtClean="0"/>
              <a:pPr/>
              <a:t>11/2/2009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502D7A-7DAF-48BD-89BB-60C23BAA054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85ED8F95-8A46-4D72-8C83-CBFFDDFE79A3}" type="datetime1">
              <a:rPr lang="zh-TW" altLang="en-US" smtClean="0"/>
              <a:pPr/>
              <a:t>2009/11/2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954F78D-D36A-4DFA-B25A-0A18E00E69EE}" type="datetime1">
              <a:rPr lang="zh-TW" altLang="en-US" smtClean="0"/>
              <a:pPr/>
              <a:t>2009/11/2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381C9D7-1FBF-4AD9-84C3-5886B42B9809}" type="datetime1">
              <a:rPr lang="zh-TW" altLang="en-US" smtClean="0"/>
              <a:pPr/>
              <a:t>2009/11/2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57200" y="1600200"/>
            <a:ext cx="8229600" cy="468632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3D35198-36BA-4751-A656-8E0442DCC62B}" type="datetime1">
              <a:rPr lang="zh-TW" altLang="en-US" smtClean="0"/>
              <a:pPr/>
              <a:t>2009/11/2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55421617-9EC0-4BDD-8F10-0B7928C43912}" type="datetime1">
              <a:rPr lang="zh-TW" altLang="en-US" smtClean="0"/>
              <a:pPr/>
              <a:t>2009/11/2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68FE74B0-439D-490E-A1F0-1C14BFB2B673}" type="datetime1">
              <a:rPr lang="zh-TW" altLang="en-US" smtClean="0"/>
              <a:pPr/>
              <a:t>2009/11/2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90480CF8-530A-4A4D-8C3D-12DF37433D74}" type="datetime1">
              <a:rPr lang="zh-TW" altLang="en-US" smtClean="0"/>
              <a:pPr/>
              <a:t>2009/11/2</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05B58DB6-1F03-4612-9690-F1580484854D}" type="datetime1">
              <a:rPr lang="zh-TW" altLang="en-US" smtClean="0"/>
              <a:pPr/>
              <a:t>2009/11/2</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6F7A4A53-6CF2-45D6-B84A-DC39E04BA8E6}" type="datetime1">
              <a:rPr lang="zh-TW" altLang="en-US" smtClean="0"/>
              <a:pPr/>
              <a:t>2009/11/2</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D5AC152A-7B8A-4F9D-B226-AE9DC4AE0D32}" type="datetime1">
              <a:rPr lang="zh-TW" altLang="en-US" smtClean="0"/>
              <a:pPr/>
              <a:t>2009/11/2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44933642-6816-47A2-BA21-C9A504FA1C2C}" type="datetime1">
              <a:rPr lang="zh-TW" altLang="en-US" smtClean="0"/>
              <a:pPr/>
              <a:t>2009/11/2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9849E4-E5DD-41DE-80FD-D087C32B0730}" type="datetime1">
              <a:rPr lang="zh-TW" altLang="en-US" smtClean="0"/>
              <a:pPr/>
              <a:t>2009/11/2</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A0BB7-265A-403C-9275-D587AB510EDC}"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14488"/>
            <a:ext cx="7772400" cy="1541463"/>
          </a:xfrm>
        </p:spPr>
        <p:txBody>
          <a:bodyPr/>
          <a:lstStyle/>
          <a:p>
            <a:r>
              <a:rPr lang="en-US" dirty="0" smtClean="0"/>
              <a:t>OpenMP Language Features</a:t>
            </a:r>
            <a:endParaRPr lang="en-US" dirty="0"/>
          </a:p>
        </p:txBody>
      </p:sp>
      <p:sp>
        <p:nvSpPr>
          <p:cNvPr id="3" name="Subtitle 2"/>
          <p:cNvSpPr>
            <a:spLocks noGrp="1"/>
          </p:cNvSpPr>
          <p:nvPr>
            <p:ph type="subTitle" idx="1"/>
          </p:nvPr>
        </p:nvSpPr>
        <p:spPr>
          <a:xfrm>
            <a:off x="1071538" y="3886200"/>
            <a:ext cx="7000924" cy="1828816"/>
          </a:xfrm>
        </p:spPr>
        <p:txBody>
          <a:bodyPr>
            <a:normAutofit/>
          </a:bodyPr>
          <a:lstStyle/>
          <a:p>
            <a:r>
              <a:rPr lang="zh-TW" altLang="en-US" b="1" dirty="0" smtClean="0">
                <a:solidFill>
                  <a:schemeClr val="accent6">
                    <a:lumMod val="50000"/>
                  </a:schemeClr>
                </a:solidFill>
                <a:latin typeface="標楷體" pitchFamily="65" charset="-120"/>
                <a:ea typeface="標楷體" pitchFamily="65" charset="-120"/>
              </a:rPr>
              <a:t>曾奕倫</a:t>
            </a:r>
            <a:endParaRPr lang="en-US" altLang="zh-TW" b="1" dirty="0" smtClean="0">
              <a:solidFill>
                <a:schemeClr val="accent6">
                  <a:lumMod val="50000"/>
                </a:schemeClr>
              </a:solidFill>
            </a:endParaRPr>
          </a:p>
          <a:p>
            <a:pPr>
              <a:spcBef>
                <a:spcPts val="1200"/>
              </a:spcBef>
            </a:pPr>
            <a:r>
              <a:rPr lang="en-US" altLang="zh-TW" sz="2000" b="1" dirty="0" smtClean="0">
                <a:solidFill>
                  <a:schemeClr val="accent6">
                    <a:lumMod val="50000"/>
                  </a:schemeClr>
                </a:solidFill>
              </a:rPr>
              <a:t>Department of Computer Science &amp; Engineering</a:t>
            </a:r>
          </a:p>
          <a:p>
            <a:r>
              <a:rPr lang="en-US" altLang="zh-TW" sz="2000" b="1" dirty="0" smtClean="0">
                <a:solidFill>
                  <a:schemeClr val="accent6">
                    <a:lumMod val="50000"/>
                  </a:schemeClr>
                </a:solidFill>
              </a:rPr>
              <a:t>Yuan </a:t>
            </a:r>
            <a:r>
              <a:rPr lang="en-US" altLang="zh-TW" sz="2000" b="1" dirty="0" err="1" smtClean="0">
                <a:solidFill>
                  <a:schemeClr val="accent6">
                    <a:lumMod val="50000"/>
                  </a:schemeClr>
                </a:solidFill>
              </a:rPr>
              <a:t>Ze</a:t>
            </a:r>
            <a:r>
              <a:rPr lang="en-US" altLang="zh-TW" sz="2000" b="1" dirty="0" smtClean="0">
                <a:solidFill>
                  <a:schemeClr val="accent6">
                    <a:lumMod val="50000"/>
                  </a:schemeClr>
                </a:solidFill>
              </a:rPr>
              <a:t> University</a:t>
            </a: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Courier New" pitchFamily="49" charset="0"/>
                <a:cs typeface="Courier New" pitchFamily="49" charset="0"/>
              </a:rPr>
              <a:t>#pragma </a:t>
            </a:r>
            <a:r>
              <a:rPr lang="en-US" sz="3600" b="1" dirty="0" err="1" smtClean="0">
                <a:latin typeface="Courier New" pitchFamily="49" charset="0"/>
                <a:cs typeface="Courier New" pitchFamily="49" charset="0"/>
              </a:rPr>
              <a:t>omp</a:t>
            </a:r>
            <a:r>
              <a:rPr lang="en-US" sz="3600" b="1" dirty="0" smtClean="0">
                <a:latin typeface="Courier New" pitchFamily="49" charset="0"/>
                <a:cs typeface="Courier New" pitchFamily="49" charset="0"/>
              </a:rPr>
              <a:t> </a:t>
            </a:r>
            <a:r>
              <a:rPr lang="en-US" sz="3600" b="1" dirty="0" smtClean="0">
                <a:solidFill>
                  <a:srgbClr val="C00000"/>
                </a:solidFill>
                <a:latin typeface="Courier New" pitchFamily="49" charset="0"/>
                <a:cs typeface="Courier New" pitchFamily="49" charset="0"/>
              </a:rPr>
              <a:t>parallel</a:t>
            </a:r>
            <a:endParaRPr lang="en-US" sz="3600" b="1" dirty="0">
              <a:solidFill>
                <a:srgbClr val="C00000"/>
              </a:solidFill>
              <a:latin typeface="Courier New" pitchFamily="49" charset="0"/>
              <a:cs typeface="Courier New" pitchFamily="49" charset="0"/>
            </a:endParaRPr>
          </a:p>
        </p:txBody>
      </p:sp>
      <p:sp>
        <p:nvSpPr>
          <p:cNvPr id="3" name="Content Placeholder 2"/>
          <p:cNvSpPr>
            <a:spLocks noGrp="1"/>
          </p:cNvSpPr>
          <p:nvPr>
            <p:ph idx="1"/>
          </p:nvPr>
        </p:nvSpPr>
        <p:spPr>
          <a:xfrm>
            <a:off x="457200" y="1600200"/>
            <a:ext cx="8229600" cy="4757758"/>
          </a:xfrm>
        </p:spPr>
        <p:txBody>
          <a:bodyPr>
            <a:normAutofit/>
          </a:bodyPr>
          <a:lstStyle/>
          <a:p>
            <a:pPr algn="just"/>
            <a:r>
              <a:rPr lang="en-US" sz="2400" dirty="0" smtClean="0"/>
              <a:t>In OpenMP, a program without a parallel construct will be executed sequentially.</a:t>
            </a:r>
          </a:p>
          <a:p>
            <a:pPr algn="just">
              <a:spcBef>
                <a:spcPts val="1800"/>
              </a:spcBef>
            </a:pPr>
            <a:r>
              <a:rPr lang="en-US" sz="2400" dirty="0" smtClean="0"/>
              <a:t>Syntax:</a:t>
            </a:r>
          </a:p>
          <a:p>
            <a:pPr algn="just">
              <a:buNone/>
            </a:pPr>
            <a:r>
              <a:rPr lang="en-US" sz="2200" b="1" dirty="0" smtClean="0">
                <a:latin typeface="Courier New" pitchFamily="49" charset="0"/>
                <a:cs typeface="Courier New" pitchFamily="49" charset="0"/>
              </a:rPr>
              <a:t>	#pragma </a:t>
            </a:r>
            <a:r>
              <a:rPr lang="en-US" sz="2200" b="1" dirty="0" err="1" smtClean="0">
                <a:latin typeface="Courier New" pitchFamily="49" charset="0"/>
                <a:cs typeface="Courier New" pitchFamily="49" charset="0"/>
              </a:rPr>
              <a:t>omp</a:t>
            </a:r>
            <a:r>
              <a:rPr lang="en-US" sz="2200" b="1" dirty="0" smtClean="0">
                <a:latin typeface="Courier New" pitchFamily="49" charset="0"/>
                <a:cs typeface="Courier New" pitchFamily="49" charset="0"/>
              </a:rPr>
              <a:t> parallel</a:t>
            </a:r>
            <a:r>
              <a:rPr lang="en-US" sz="2400" dirty="0" smtClean="0"/>
              <a:t> [</a:t>
            </a:r>
            <a:r>
              <a:rPr lang="en-US" sz="2400" i="1" dirty="0" smtClean="0"/>
              <a:t>clauses</a:t>
            </a:r>
            <a:r>
              <a:rPr lang="en-US" sz="2400" dirty="0" smtClean="0"/>
              <a:t>]</a:t>
            </a:r>
          </a:p>
          <a:p>
            <a:pPr algn="just">
              <a:buNone/>
            </a:pPr>
            <a:r>
              <a:rPr lang="en-US" sz="2400" dirty="0" smtClean="0"/>
              <a:t>		</a:t>
            </a:r>
            <a:r>
              <a:rPr lang="en-US" sz="2400" i="1" dirty="0" smtClean="0"/>
              <a:t>structured block</a:t>
            </a:r>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10</a:t>
            </a:fld>
            <a:endParaRPr lang="zh-TW" altLang="en-US"/>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Courier New" pitchFamily="49" charset="0"/>
                <a:cs typeface="Courier New" pitchFamily="49" charset="0"/>
              </a:rPr>
              <a:t>#pragma </a:t>
            </a:r>
            <a:r>
              <a:rPr lang="en-US" sz="3600" b="1" dirty="0" err="1" smtClean="0">
                <a:latin typeface="Courier New" pitchFamily="49" charset="0"/>
                <a:cs typeface="Courier New" pitchFamily="49" charset="0"/>
              </a:rPr>
              <a:t>omp</a:t>
            </a:r>
            <a:r>
              <a:rPr lang="en-US" sz="3600" b="1" dirty="0" smtClean="0">
                <a:latin typeface="Courier New" pitchFamily="49" charset="0"/>
                <a:cs typeface="Courier New" pitchFamily="49" charset="0"/>
              </a:rPr>
              <a:t> </a:t>
            </a:r>
            <a:r>
              <a:rPr lang="en-US" sz="3600" b="1" dirty="0" smtClean="0">
                <a:solidFill>
                  <a:srgbClr val="C00000"/>
                </a:solidFill>
                <a:latin typeface="Courier New" pitchFamily="49" charset="0"/>
                <a:cs typeface="Courier New" pitchFamily="49" charset="0"/>
              </a:rPr>
              <a:t>parallel</a:t>
            </a:r>
            <a:endParaRPr lang="en-US" sz="3600" b="1" dirty="0">
              <a:solidFill>
                <a:srgbClr val="C00000"/>
              </a:solidFill>
              <a:latin typeface="Courier New" pitchFamily="49" charset="0"/>
              <a:cs typeface="Courier New" pitchFamily="49" charset="0"/>
            </a:endParaRPr>
          </a:p>
        </p:txBody>
      </p:sp>
      <p:sp>
        <p:nvSpPr>
          <p:cNvPr id="3" name="Content Placeholder 2"/>
          <p:cNvSpPr>
            <a:spLocks noGrp="1"/>
          </p:cNvSpPr>
          <p:nvPr>
            <p:ph idx="1"/>
          </p:nvPr>
        </p:nvSpPr>
        <p:spPr>
          <a:xfrm>
            <a:off x="414366" y="1600200"/>
            <a:ext cx="8229600" cy="4757758"/>
          </a:xfrm>
        </p:spPr>
        <p:txBody>
          <a:bodyPr>
            <a:normAutofit/>
          </a:bodyPr>
          <a:lstStyle/>
          <a:p>
            <a:pPr algn="just">
              <a:spcBef>
                <a:spcPts val="1800"/>
              </a:spcBef>
            </a:pPr>
            <a:r>
              <a:rPr lang="en-US" sz="2200" dirty="0" smtClean="0"/>
              <a:t>When a thread encounters this construct, a team of threads is created to execute the associated parallel region.</a:t>
            </a:r>
          </a:p>
          <a:p>
            <a:pPr algn="just">
              <a:spcBef>
                <a:spcPts val="600"/>
              </a:spcBef>
            </a:pPr>
            <a:r>
              <a:rPr lang="en-US" sz="2200" dirty="0" smtClean="0"/>
              <a:t>Although this construct ensures that computations are performed in parallel, it does not distribute the work of the region among the threads in a team.</a:t>
            </a:r>
          </a:p>
          <a:p>
            <a:pPr algn="just">
              <a:spcBef>
                <a:spcPts val="600"/>
              </a:spcBef>
            </a:pPr>
            <a:r>
              <a:rPr lang="en-US" sz="2200" dirty="0" smtClean="0"/>
              <a:t>If the programmer does not use the appropriate syntax to specify the work-sharing action, the work will be replicated.</a:t>
            </a:r>
          </a:p>
          <a:p>
            <a:pPr algn="just">
              <a:spcBef>
                <a:spcPts val="600"/>
              </a:spcBef>
            </a:pPr>
            <a:r>
              <a:rPr lang="en-US" sz="2200" dirty="0" smtClean="0"/>
              <a:t>At the end of a parallel region, there is an implied </a:t>
            </a:r>
            <a:r>
              <a:rPr lang="en-US" sz="2200" b="1" i="1" dirty="0" smtClean="0">
                <a:solidFill>
                  <a:srgbClr val="C00000"/>
                </a:solidFill>
              </a:rPr>
              <a:t>barrier</a:t>
            </a:r>
            <a:r>
              <a:rPr lang="en-US" sz="2200" dirty="0" smtClean="0"/>
              <a:t> that forces all threads to wait until the work inside the region has been completed.</a:t>
            </a:r>
          </a:p>
          <a:p>
            <a:pPr algn="just">
              <a:spcBef>
                <a:spcPts val="600"/>
              </a:spcBef>
            </a:pPr>
            <a:r>
              <a:rPr lang="en-US" sz="2200" dirty="0" smtClean="0"/>
              <a:t>Only the initial thread (the master thread) continues execution after the end of the parallel region.</a:t>
            </a:r>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11</a:t>
            </a:fld>
            <a:endParaRPr lang="zh-TW" altLang="en-US"/>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928694"/>
          </a:xfrm>
        </p:spPr>
        <p:txBody>
          <a:bodyPr>
            <a:normAutofit/>
          </a:bodyPr>
          <a:lstStyle/>
          <a:p>
            <a:r>
              <a:rPr lang="en-US" sz="3600" b="1" dirty="0" smtClean="0">
                <a:latin typeface="Courier New" pitchFamily="49" charset="0"/>
                <a:cs typeface="Courier New" pitchFamily="49" charset="0"/>
              </a:rPr>
              <a:t>#pragma </a:t>
            </a:r>
            <a:r>
              <a:rPr lang="en-US" sz="3600" b="1" dirty="0" err="1" smtClean="0">
                <a:latin typeface="Courier New" pitchFamily="49" charset="0"/>
                <a:cs typeface="Courier New" pitchFamily="49" charset="0"/>
              </a:rPr>
              <a:t>omp</a:t>
            </a:r>
            <a:r>
              <a:rPr lang="en-US" sz="3600" b="1" dirty="0" smtClean="0">
                <a:latin typeface="Courier New" pitchFamily="49" charset="0"/>
                <a:cs typeface="Courier New" pitchFamily="49" charset="0"/>
              </a:rPr>
              <a:t> </a:t>
            </a:r>
            <a:r>
              <a:rPr lang="en-US" sz="3600" b="1" dirty="0" smtClean="0">
                <a:solidFill>
                  <a:srgbClr val="C00000"/>
                </a:solidFill>
                <a:latin typeface="Courier New" pitchFamily="49" charset="0"/>
                <a:cs typeface="Courier New" pitchFamily="49" charset="0"/>
              </a:rPr>
              <a:t>parallel</a:t>
            </a:r>
            <a:endParaRPr lang="en-US" sz="3600" b="1" dirty="0">
              <a:solidFill>
                <a:srgbClr val="C00000"/>
              </a:solidFill>
              <a:latin typeface="Courier New" pitchFamily="49" charset="0"/>
              <a:cs typeface="Courier New" pitchFamily="49" charset="0"/>
            </a:endParaRPr>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12</a:t>
            </a:fld>
            <a:endParaRPr lang="zh-TW" altLang="en-US"/>
          </a:p>
        </p:txBody>
      </p:sp>
      <p:pic>
        <p:nvPicPr>
          <p:cNvPr id="116738" name="Picture 2"/>
          <p:cNvPicPr>
            <a:picLocks noChangeAspect="1" noChangeArrowheads="1"/>
          </p:cNvPicPr>
          <p:nvPr/>
        </p:nvPicPr>
        <p:blipFill>
          <a:blip r:embed="rId2" cstate="print"/>
          <a:srcRect/>
          <a:stretch>
            <a:fillRect/>
          </a:stretch>
        </p:blipFill>
        <p:spPr bwMode="auto">
          <a:xfrm>
            <a:off x="304819" y="1281182"/>
            <a:ext cx="6981825" cy="3124200"/>
          </a:xfrm>
          <a:prstGeom prst="rect">
            <a:avLst/>
          </a:prstGeom>
          <a:noFill/>
          <a:ln w="19050">
            <a:solidFill>
              <a:srgbClr val="C00000"/>
            </a:solidFill>
            <a:miter lim="800000"/>
            <a:headEnd/>
            <a:tailEnd/>
          </a:ln>
        </p:spPr>
      </p:pic>
      <p:pic>
        <p:nvPicPr>
          <p:cNvPr id="116739" name="Picture 3"/>
          <p:cNvPicPr>
            <a:picLocks noChangeAspect="1" noChangeArrowheads="1"/>
          </p:cNvPicPr>
          <p:nvPr/>
        </p:nvPicPr>
        <p:blipFill>
          <a:blip r:embed="rId3" cstate="print"/>
          <a:srcRect/>
          <a:stretch>
            <a:fillRect/>
          </a:stretch>
        </p:blipFill>
        <p:spPr bwMode="auto">
          <a:xfrm>
            <a:off x="1445414" y="4500570"/>
            <a:ext cx="6924675" cy="2009775"/>
          </a:xfrm>
          <a:prstGeom prst="rect">
            <a:avLst/>
          </a:prstGeom>
          <a:noFill/>
          <a:ln w="19050">
            <a:solidFill>
              <a:schemeClr val="accent6">
                <a:lumMod val="50000"/>
              </a:schemeClr>
            </a:solidFill>
            <a:miter lim="800000"/>
            <a:headEnd/>
            <a:tailEnd/>
          </a:ln>
        </p:spPr>
      </p:pic>
      <p:sp>
        <p:nvSpPr>
          <p:cNvPr id="6" name="Left Brace 5"/>
          <p:cNvSpPr/>
          <p:nvPr/>
        </p:nvSpPr>
        <p:spPr>
          <a:xfrm>
            <a:off x="1154851" y="5048324"/>
            <a:ext cx="214314" cy="428628"/>
          </a:xfrm>
          <a:prstGeom prst="lef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178469" y="5083949"/>
            <a:ext cx="1071570" cy="369332"/>
          </a:xfrm>
          <a:prstGeom prst="rect">
            <a:avLst/>
          </a:prstGeom>
          <a:noFill/>
        </p:spPr>
        <p:txBody>
          <a:bodyPr wrap="square" rtlCol="0">
            <a:spAutoFit/>
          </a:bodyPr>
          <a:lstStyle/>
          <a:p>
            <a:r>
              <a:rPr lang="en-US" dirty="0" smtClean="0"/>
              <a:t>Thread 2</a:t>
            </a:r>
            <a:endParaRPr lang="en-US" dirty="0"/>
          </a:p>
        </p:txBody>
      </p:sp>
      <p:sp>
        <p:nvSpPr>
          <p:cNvPr id="8" name="TextBox 7"/>
          <p:cNvSpPr txBox="1"/>
          <p:nvPr/>
        </p:nvSpPr>
        <p:spPr>
          <a:xfrm>
            <a:off x="4429124" y="3262107"/>
            <a:ext cx="1214446" cy="369332"/>
          </a:xfrm>
          <a:prstGeom prst="rect">
            <a:avLst/>
          </a:prstGeom>
          <a:noFill/>
        </p:spPr>
        <p:txBody>
          <a:bodyPr wrap="square" rtlCol="0">
            <a:spAutoFit/>
          </a:bodyPr>
          <a:lstStyle/>
          <a:p>
            <a:r>
              <a:rPr lang="en-US" b="1" dirty="0" smtClean="0">
                <a:solidFill>
                  <a:srgbClr val="FF0000"/>
                </a:solidFill>
                <a:sym typeface="Wingdings" pitchFamily="2" charset="2"/>
              </a:rPr>
              <a:t> barrier</a:t>
            </a:r>
            <a:endParaRPr lang="en-US" b="1" dirty="0">
              <a:solidFill>
                <a:srgbClr val="FF0000"/>
              </a:solidFill>
            </a:endParaRP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Courier New" pitchFamily="49" charset="0"/>
                <a:cs typeface="Courier New" pitchFamily="49" charset="0"/>
              </a:rPr>
              <a:t>#pragma </a:t>
            </a:r>
            <a:r>
              <a:rPr lang="en-US" sz="3600" b="1" dirty="0" err="1" smtClean="0">
                <a:latin typeface="Courier New" pitchFamily="49" charset="0"/>
                <a:cs typeface="Courier New" pitchFamily="49" charset="0"/>
              </a:rPr>
              <a:t>omp</a:t>
            </a:r>
            <a:r>
              <a:rPr lang="en-US" sz="3600" b="1" dirty="0" smtClean="0">
                <a:latin typeface="Courier New" pitchFamily="49" charset="0"/>
                <a:cs typeface="Courier New" pitchFamily="49" charset="0"/>
              </a:rPr>
              <a:t> </a:t>
            </a:r>
            <a:r>
              <a:rPr lang="en-US" sz="3600" b="1" dirty="0" smtClean="0">
                <a:solidFill>
                  <a:srgbClr val="C00000"/>
                </a:solidFill>
                <a:latin typeface="Courier New" pitchFamily="49" charset="0"/>
                <a:cs typeface="Courier New" pitchFamily="49" charset="0"/>
              </a:rPr>
              <a:t>parallel</a:t>
            </a:r>
            <a:endParaRPr lang="en-US" sz="3600" dirty="0"/>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13</a:t>
            </a:fld>
            <a:endParaRPr lang="zh-TW" altLang="en-US"/>
          </a:p>
        </p:txBody>
      </p:sp>
      <p:pic>
        <p:nvPicPr>
          <p:cNvPr id="117762" name="Picture 2"/>
          <p:cNvPicPr>
            <a:picLocks noGrp="1" noChangeAspect="1" noChangeArrowheads="1"/>
          </p:cNvPicPr>
          <p:nvPr>
            <p:ph idx="1"/>
          </p:nvPr>
        </p:nvPicPr>
        <p:blipFill>
          <a:blip r:embed="rId2" cstate="print"/>
          <a:srcRect/>
          <a:stretch>
            <a:fillRect/>
          </a:stretch>
        </p:blipFill>
        <p:spPr bwMode="auto">
          <a:xfrm>
            <a:off x="309470" y="1714488"/>
            <a:ext cx="8493207" cy="4217397"/>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OpenMP Work-Sharing Constructs</a:t>
            </a:r>
            <a:endParaRPr lang="en-US" dirty="0"/>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14</a:t>
            </a:fld>
            <a:endParaRPr lang="zh-TW" altLang="en-US"/>
          </a:p>
        </p:txBody>
      </p:sp>
      <p:pic>
        <p:nvPicPr>
          <p:cNvPr id="118786" name="Picture 2"/>
          <p:cNvPicPr>
            <a:picLocks noGrp="1" noChangeAspect="1" noChangeArrowheads="1"/>
          </p:cNvPicPr>
          <p:nvPr>
            <p:ph idx="1"/>
          </p:nvPr>
        </p:nvPicPr>
        <p:blipFill>
          <a:blip r:embed="rId2" cstate="print"/>
          <a:srcRect/>
          <a:stretch>
            <a:fillRect/>
          </a:stretch>
        </p:blipFill>
        <p:spPr bwMode="auto">
          <a:xfrm>
            <a:off x="457200" y="2154061"/>
            <a:ext cx="8229600" cy="3578578"/>
          </a:xfrm>
          <a:prstGeom prst="rect">
            <a:avLst/>
          </a:prstGeom>
          <a:noFill/>
          <a:ln w="9525">
            <a:noFill/>
            <a:miter lim="800000"/>
            <a:headEnd/>
            <a:tailEnd/>
          </a:ln>
        </p:spPr>
      </p:pic>
      <p:sp>
        <p:nvSpPr>
          <p:cNvPr id="6" name="Rectangle 5"/>
          <p:cNvSpPr/>
          <p:nvPr/>
        </p:nvSpPr>
        <p:spPr>
          <a:xfrm>
            <a:off x="857224" y="2226429"/>
            <a:ext cx="5429288" cy="19883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Work-Sharing Constructs</a:t>
            </a:r>
            <a:endParaRPr lang="en-US" dirty="0"/>
          </a:p>
        </p:txBody>
      </p:sp>
      <p:sp>
        <p:nvSpPr>
          <p:cNvPr id="3" name="Content Placeholder 2"/>
          <p:cNvSpPr>
            <a:spLocks noGrp="1"/>
          </p:cNvSpPr>
          <p:nvPr>
            <p:ph idx="1"/>
          </p:nvPr>
        </p:nvSpPr>
        <p:spPr/>
        <p:txBody>
          <a:bodyPr>
            <a:normAutofit/>
          </a:bodyPr>
          <a:lstStyle/>
          <a:p>
            <a:pPr algn="just"/>
            <a:r>
              <a:rPr lang="en-US" sz="2400" dirty="0" smtClean="0"/>
              <a:t>A work-sharing construct (along with its terminating construct where appropriate) specifies a region of code whose work is to be distributed among the executing threads.</a:t>
            </a:r>
          </a:p>
          <a:p>
            <a:pPr algn="just">
              <a:spcBef>
                <a:spcPts val="1200"/>
              </a:spcBef>
            </a:pPr>
            <a:r>
              <a:rPr lang="en-US" sz="2400" dirty="0" smtClean="0"/>
              <a:t>A work-sharing region must bind to an active </a:t>
            </a:r>
            <a:r>
              <a:rPr lang="en-US" sz="2200" b="1" dirty="0" smtClean="0">
                <a:latin typeface="Courier New" pitchFamily="49" charset="0"/>
                <a:cs typeface="Courier New" pitchFamily="49" charset="0"/>
              </a:rPr>
              <a:t>parallel</a:t>
            </a:r>
            <a:r>
              <a:rPr lang="en-US" sz="2400" dirty="0" smtClean="0"/>
              <a:t> region in order to have an effect.</a:t>
            </a:r>
          </a:p>
          <a:p>
            <a:pPr algn="just">
              <a:spcBef>
                <a:spcPts val="1200"/>
              </a:spcBef>
            </a:pPr>
            <a:r>
              <a:rPr lang="en-US" sz="2400" dirty="0" smtClean="0"/>
              <a:t>If a work-sharing directive is encountered in an inactive </a:t>
            </a:r>
            <a:r>
              <a:rPr lang="en-US" sz="2200" b="1" dirty="0" smtClean="0">
                <a:latin typeface="Courier New" pitchFamily="49" charset="0"/>
                <a:cs typeface="Courier New" pitchFamily="49" charset="0"/>
              </a:rPr>
              <a:t>parallel</a:t>
            </a:r>
            <a:r>
              <a:rPr lang="en-US" sz="2400" dirty="0" smtClean="0"/>
              <a:t> region or in the sequential part of the program, it is simply ignored.</a:t>
            </a:r>
            <a:endParaRPr lang="en-US" sz="2400" dirty="0"/>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15</a:t>
            </a:fld>
            <a:endParaRPr lang="zh-TW" altLang="en-US"/>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Work-Sharing Constructs - Barrier</a:t>
            </a:r>
            <a:endParaRPr lang="en-US" dirty="0"/>
          </a:p>
        </p:txBody>
      </p:sp>
      <p:sp>
        <p:nvSpPr>
          <p:cNvPr id="3" name="Content Placeholder 2"/>
          <p:cNvSpPr>
            <a:spLocks noGrp="1"/>
          </p:cNvSpPr>
          <p:nvPr>
            <p:ph idx="1"/>
          </p:nvPr>
        </p:nvSpPr>
        <p:spPr/>
        <p:txBody>
          <a:bodyPr>
            <a:normAutofit/>
          </a:bodyPr>
          <a:lstStyle/>
          <a:p>
            <a:pPr algn="just"/>
            <a:r>
              <a:rPr lang="en-US" sz="2400" dirty="0" smtClean="0"/>
              <a:t>A work-sharing construct does not launch new threads and </a:t>
            </a:r>
            <a:r>
              <a:rPr lang="en-US" sz="2400" u="sng" dirty="0" smtClean="0"/>
              <a:t>does not have a </a:t>
            </a:r>
            <a:r>
              <a:rPr lang="en-US" sz="2400" b="1" u="sng" dirty="0" smtClean="0"/>
              <a:t>barrier</a:t>
            </a:r>
            <a:r>
              <a:rPr lang="en-US" sz="2400" u="sng" dirty="0" smtClean="0"/>
              <a:t> on entry</a:t>
            </a:r>
            <a:r>
              <a:rPr lang="en-US" sz="2400" dirty="0" smtClean="0"/>
              <a:t>.</a:t>
            </a:r>
          </a:p>
          <a:p>
            <a:pPr algn="just">
              <a:spcBef>
                <a:spcPts val="1200"/>
              </a:spcBef>
            </a:pPr>
            <a:r>
              <a:rPr lang="en-US" sz="2400" dirty="0" smtClean="0"/>
              <a:t>By default, threads wait at a </a:t>
            </a:r>
            <a:r>
              <a:rPr lang="en-US" sz="2400" b="1" dirty="0" smtClean="0"/>
              <a:t>barrier</a:t>
            </a:r>
            <a:r>
              <a:rPr lang="en-US" sz="2400" dirty="0" smtClean="0"/>
              <a:t> at the end of a work-sharing region until the last thread has completed its share of the work.</a:t>
            </a:r>
          </a:p>
          <a:p>
            <a:pPr algn="just">
              <a:spcBef>
                <a:spcPts val="1200"/>
              </a:spcBef>
            </a:pPr>
            <a:r>
              <a:rPr lang="en-US" sz="2400" dirty="0" smtClean="0"/>
              <a:t>However, the programmer can suppress the </a:t>
            </a:r>
            <a:r>
              <a:rPr lang="en-US" sz="2400" b="1" dirty="0" smtClean="0"/>
              <a:t>barrier</a:t>
            </a:r>
            <a:r>
              <a:rPr lang="en-US" sz="2400" dirty="0" smtClean="0"/>
              <a:t> by using the </a:t>
            </a:r>
            <a:r>
              <a:rPr lang="en-US" sz="2200" b="1" dirty="0" smtClean="0">
                <a:latin typeface="Courier New" pitchFamily="49" charset="0"/>
                <a:cs typeface="Courier New" pitchFamily="49" charset="0"/>
              </a:rPr>
              <a:t>nowait</a:t>
            </a:r>
            <a:r>
              <a:rPr lang="en-US" sz="2400" dirty="0" smtClean="0"/>
              <a:t> clause.</a:t>
            </a:r>
            <a:endParaRPr lang="en-US" sz="2400" dirty="0"/>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16</a:t>
            </a:fld>
            <a:endParaRPr lang="zh-TW" altLang="en-US"/>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Courier New" pitchFamily="49" charset="0"/>
                <a:cs typeface="Courier New" pitchFamily="49" charset="0"/>
              </a:rPr>
              <a:t>#pragma </a:t>
            </a:r>
            <a:r>
              <a:rPr lang="en-US" sz="3600" b="1" dirty="0" err="1" smtClean="0">
                <a:latin typeface="Courier New" pitchFamily="49" charset="0"/>
                <a:cs typeface="Courier New" pitchFamily="49" charset="0"/>
              </a:rPr>
              <a:t>omp</a:t>
            </a:r>
            <a:r>
              <a:rPr lang="en-US" sz="3600" b="1" dirty="0" smtClean="0">
                <a:latin typeface="Courier New" pitchFamily="49" charset="0"/>
                <a:cs typeface="Courier New" pitchFamily="49" charset="0"/>
              </a:rPr>
              <a:t> </a:t>
            </a:r>
            <a:r>
              <a:rPr lang="en-US" sz="3600" b="1" dirty="0" smtClean="0">
                <a:solidFill>
                  <a:srgbClr val="C00000"/>
                </a:solidFill>
                <a:latin typeface="Courier New" pitchFamily="49" charset="0"/>
                <a:cs typeface="Courier New" pitchFamily="49" charset="0"/>
              </a:rPr>
              <a:t>for</a:t>
            </a:r>
            <a:endParaRPr lang="en-US" sz="3600" b="1" dirty="0">
              <a:solidFill>
                <a:srgbClr val="C00000"/>
              </a:solidFill>
              <a:latin typeface="Courier New" pitchFamily="49" charset="0"/>
              <a:cs typeface="Courier New" pitchFamily="49" charset="0"/>
            </a:endParaRPr>
          </a:p>
        </p:txBody>
      </p:sp>
      <p:sp>
        <p:nvSpPr>
          <p:cNvPr id="3" name="Content Placeholder 2"/>
          <p:cNvSpPr>
            <a:spLocks noGrp="1"/>
          </p:cNvSpPr>
          <p:nvPr>
            <p:ph idx="1"/>
          </p:nvPr>
        </p:nvSpPr>
        <p:spPr>
          <a:xfrm>
            <a:off x="457200" y="1600200"/>
            <a:ext cx="8229600" cy="4757758"/>
          </a:xfrm>
        </p:spPr>
        <p:txBody>
          <a:bodyPr>
            <a:normAutofit/>
          </a:bodyPr>
          <a:lstStyle/>
          <a:p>
            <a:pPr algn="just"/>
            <a:r>
              <a:rPr lang="en-US" sz="2400" dirty="0" smtClean="0"/>
              <a:t>At run time, the loop iterations are distributed across the threads.</a:t>
            </a:r>
          </a:p>
          <a:p>
            <a:pPr algn="just">
              <a:spcBef>
                <a:spcPts val="1800"/>
              </a:spcBef>
            </a:pPr>
            <a:r>
              <a:rPr lang="en-US" sz="2400" dirty="0" smtClean="0"/>
              <a:t>Syntax:</a:t>
            </a:r>
          </a:p>
          <a:p>
            <a:pPr algn="just">
              <a:buNone/>
            </a:pPr>
            <a:r>
              <a:rPr lang="en-US" sz="2200" b="1" dirty="0" smtClean="0">
                <a:latin typeface="Courier New" pitchFamily="49" charset="0"/>
                <a:cs typeface="Courier New" pitchFamily="49" charset="0"/>
              </a:rPr>
              <a:t>	#pragma </a:t>
            </a:r>
            <a:r>
              <a:rPr lang="en-US" sz="2200" b="1" dirty="0" err="1" smtClean="0">
                <a:latin typeface="Courier New" pitchFamily="49" charset="0"/>
                <a:cs typeface="Courier New" pitchFamily="49" charset="0"/>
              </a:rPr>
              <a:t>omp</a:t>
            </a:r>
            <a:r>
              <a:rPr lang="en-US" sz="2200" b="1" dirty="0" smtClean="0">
                <a:latin typeface="Courier New" pitchFamily="49" charset="0"/>
                <a:cs typeface="Courier New" pitchFamily="49" charset="0"/>
              </a:rPr>
              <a:t> for </a:t>
            </a:r>
            <a:r>
              <a:rPr lang="en-US" sz="2400" dirty="0" smtClean="0"/>
              <a:t>[</a:t>
            </a:r>
            <a:r>
              <a:rPr lang="en-US" sz="2400" i="1" dirty="0" smtClean="0"/>
              <a:t>clauses</a:t>
            </a:r>
            <a:r>
              <a:rPr lang="en-US" sz="2400" dirty="0" smtClean="0"/>
              <a:t>]</a:t>
            </a:r>
          </a:p>
          <a:p>
            <a:pPr algn="just">
              <a:buNone/>
            </a:pPr>
            <a:r>
              <a:rPr lang="en-US" sz="2400" dirty="0" smtClean="0"/>
              <a:t>		</a:t>
            </a:r>
            <a:r>
              <a:rPr lang="en-US" sz="2400" i="1" dirty="0" smtClean="0"/>
              <a:t>for-loop</a:t>
            </a:r>
          </a:p>
          <a:p>
            <a:pPr algn="just">
              <a:spcBef>
                <a:spcPts val="1800"/>
              </a:spcBef>
              <a:buNone/>
            </a:pPr>
            <a:r>
              <a:rPr lang="en-US" sz="2400" dirty="0" smtClean="0"/>
              <a:t>	(Note the lack of curly braces.)</a:t>
            </a:r>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17</a:t>
            </a:fld>
            <a:endParaRPr lang="zh-TW" altLang="en-US"/>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Courier New" pitchFamily="49" charset="0"/>
                <a:cs typeface="Courier New" pitchFamily="49" charset="0"/>
              </a:rPr>
              <a:t>#pragma </a:t>
            </a:r>
            <a:r>
              <a:rPr lang="en-US" sz="3600" b="1" dirty="0" err="1" smtClean="0">
                <a:latin typeface="Courier New" pitchFamily="49" charset="0"/>
                <a:cs typeface="Courier New" pitchFamily="49" charset="0"/>
              </a:rPr>
              <a:t>omp</a:t>
            </a:r>
            <a:r>
              <a:rPr lang="en-US" sz="3600" b="1" dirty="0" smtClean="0">
                <a:latin typeface="Courier New" pitchFamily="49" charset="0"/>
                <a:cs typeface="Courier New" pitchFamily="49" charset="0"/>
              </a:rPr>
              <a:t> </a:t>
            </a:r>
            <a:r>
              <a:rPr lang="en-US" sz="3600" b="1" dirty="0" smtClean="0">
                <a:solidFill>
                  <a:srgbClr val="C00000"/>
                </a:solidFill>
                <a:latin typeface="Courier New" pitchFamily="49" charset="0"/>
                <a:cs typeface="Courier New" pitchFamily="49" charset="0"/>
              </a:rPr>
              <a:t>for</a:t>
            </a:r>
            <a:endParaRPr lang="en-US" sz="3600" b="1" dirty="0">
              <a:solidFill>
                <a:srgbClr val="C00000"/>
              </a:solidFill>
              <a:latin typeface="Courier New" pitchFamily="49" charset="0"/>
              <a:cs typeface="Courier New" pitchFamily="49" charset="0"/>
            </a:endParaRPr>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18</a:t>
            </a:fld>
            <a:endParaRPr lang="zh-TW" altLang="en-US"/>
          </a:p>
        </p:txBody>
      </p:sp>
      <p:graphicFrame>
        <p:nvGraphicFramePr>
          <p:cNvPr id="5" name="Object 4"/>
          <p:cNvGraphicFramePr>
            <a:graphicFrameLocks noChangeAspect="1"/>
          </p:cNvGraphicFramePr>
          <p:nvPr/>
        </p:nvGraphicFramePr>
        <p:xfrm>
          <a:off x="714348" y="1601803"/>
          <a:ext cx="7642225" cy="4113213"/>
        </p:xfrm>
        <a:graphic>
          <a:graphicData uri="http://schemas.openxmlformats.org/presentationml/2006/ole">
            <p:oleObj spid="_x0000_s119810" name="Equation" r:id="rId3" imgW="3822480" imgH="2057400" progId="Equation.DSMT4">
              <p:embed/>
            </p:oleObj>
          </a:graphicData>
        </a:graphic>
      </p:graphicFrame>
      <p:sp>
        <p:nvSpPr>
          <p:cNvPr id="6" name="TextBox 5"/>
          <p:cNvSpPr txBox="1"/>
          <p:nvPr/>
        </p:nvSpPr>
        <p:spPr>
          <a:xfrm>
            <a:off x="928662" y="6024518"/>
            <a:ext cx="6786610" cy="400110"/>
          </a:xfrm>
          <a:prstGeom prst="rect">
            <a:avLst/>
          </a:prstGeom>
          <a:noFill/>
        </p:spPr>
        <p:txBody>
          <a:bodyPr wrap="square" rtlCol="0">
            <a:spAutoFit/>
          </a:bodyPr>
          <a:lstStyle/>
          <a:p>
            <a:pPr algn="ctr"/>
            <a:r>
              <a:rPr lang="en-US" sz="2000" dirty="0" smtClean="0"/>
              <a:t>Note: The identifiers </a:t>
            </a:r>
            <a:r>
              <a:rPr lang="en-US" sz="2000" b="1" i="1" dirty="0" smtClean="0">
                <a:latin typeface="Times New Roman" pitchFamily="18" charset="0"/>
                <a:cs typeface="Times New Roman" pitchFamily="18" charset="0"/>
              </a:rPr>
              <a:t>start</a:t>
            </a:r>
            <a:r>
              <a:rPr lang="en-US" sz="2000" dirty="0" smtClean="0"/>
              <a:t>, </a:t>
            </a:r>
            <a:r>
              <a:rPr lang="en-US" sz="2000" b="1" i="1" dirty="0" smtClean="0">
                <a:latin typeface="Times New Roman" pitchFamily="18" charset="0"/>
                <a:cs typeface="Times New Roman" pitchFamily="18" charset="0"/>
              </a:rPr>
              <a:t>end</a:t>
            </a:r>
            <a:r>
              <a:rPr lang="en-US" sz="2000" dirty="0" smtClean="0"/>
              <a:t>, and </a:t>
            </a:r>
            <a:r>
              <a:rPr lang="en-US" sz="2000" b="1" i="1" dirty="0" smtClean="0">
                <a:latin typeface="Times New Roman" pitchFamily="18" charset="0"/>
                <a:cs typeface="Times New Roman" pitchFamily="18" charset="0"/>
              </a:rPr>
              <a:t>inc</a:t>
            </a:r>
            <a:r>
              <a:rPr lang="en-US" sz="2000" dirty="0" smtClean="0"/>
              <a:t> may be expressions.</a:t>
            </a:r>
            <a:endParaRPr lang="en-US" sz="2000" dirty="0"/>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Courier New" pitchFamily="49" charset="0"/>
                <a:cs typeface="Courier New" pitchFamily="49" charset="0"/>
              </a:rPr>
              <a:t>#pragma </a:t>
            </a:r>
            <a:r>
              <a:rPr lang="en-US" sz="3600" b="1" dirty="0" err="1" smtClean="0">
                <a:latin typeface="Courier New" pitchFamily="49" charset="0"/>
                <a:cs typeface="Courier New" pitchFamily="49" charset="0"/>
              </a:rPr>
              <a:t>omp</a:t>
            </a:r>
            <a:r>
              <a:rPr lang="en-US" sz="3600" b="1" dirty="0" smtClean="0">
                <a:latin typeface="Courier New" pitchFamily="49" charset="0"/>
                <a:cs typeface="Courier New" pitchFamily="49" charset="0"/>
              </a:rPr>
              <a:t> </a:t>
            </a:r>
            <a:r>
              <a:rPr lang="en-US" sz="3600" b="1" dirty="0" smtClean="0">
                <a:solidFill>
                  <a:srgbClr val="C00000"/>
                </a:solidFill>
                <a:latin typeface="Courier New" pitchFamily="49" charset="0"/>
                <a:cs typeface="Courier New" pitchFamily="49" charset="0"/>
              </a:rPr>
              <a:t>for</a:t>
            </a:r>
            <a:endParaRPr lang="en-US" sz="3600" dirty="0"/>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19</a:t>
            </a:fld>
            <a:endParaRPr lang="zh-TW" altLang="en-US"/>
          </a:p>
        </p:txBody>
      </p:sp>
      <p:pic>
        <p:nvPicPr>
          <p:cNvPr id="120834" name="Picture 2"/>
          <p:cNvPicPr>
            <a:picLocks noGrp="1" noChangeAspect="1" noChangeArrowheads="1"/>
          </p:cNvPicPr>
          <p:nvPr>
            <p:ph idx="1"/>
          </p:nvPr>
        </p:nvPicPr>
        <p:blipFill>
          <a:blip r:embed="rId2" cstate="print"/>
          <a:srcRect/>
          <a:stretch>
            <a:fillRect/>
          </a:stretch>
        </p:blipFill>
        <p:spPr bwMode="auto">
          <a:xfrm>
            <a:off x="297595" y="1463468"/>
            <a:ext cx="8229600" cy="3965796"/>
          </a:xfrm>
          <a:prstGeom prst="rect">
            <a:avLst/>
          </a:prstGeom>
          <a:noFill/>
          <a:ln w="9525">
            <a:noFill/>
            <a:miter lim="800000"/>
            <a:headEnd/>
            <a:tailEnd/>
          </a:ln>
        </p:spPr>
      </p:pic>
      <p:sp>
        <p:nvSpPr>
          <p:cNvPr id="8" name="TextBox 7"/>
          <p:cNvSpPr txBox="1"/>
          <p:nvPr/>
        </p:nvSpPr>
        <p:spPr>
          <a:xfrm>
            <a:off x="4286248" y="4023094"/>
            <a:ext cx="3786214" cy="369332"/>
          </a:xfrm>
          <a:prstGeom prst="rect">
            <a:avLst/>
          </a:prstGeom>
          <a:noFill/>
        </p:spPr>
        <p:txBody>
          <a:bodyPr wrap="square" rtlCol="0">
            <a:spAutoFit/>
          </a:bodyPr>
          <a:lstStyle/>
          <a:p>
            <a:r>
              <a:rPr lang="en-US" b="1" dirty="0" smtClean="0">
                <a:solidFill>
                  <a:srgbClr val="FF0000"/>
                </a:solidFill>
                <a:sym typeface="Wingdings" pitchFamily="2" charset="2"/>
              </a:rPr>
              <a:t> A barrier  (parallel-construct)</a:t>
            </a:r>
            <a:endParaRPr lang="en-US" b="1" dirty="0">
              <a:solidFill>
                <a:srgbClr val="FF0000"/>
              </a:solidFill>
            </a:endParaRPr>
          </a:p>
        </p:txBody>
      </p:sp>
      <p:sp>
        <p:nvSpPr>
          <p:cNvPr id="7" name="TextBox 6"/>
          <p:cNvSpPr txBox="1"/>
          <p:nvPr/>
        </p:nvSpPr>
        <p:spPr>
          <a:xfrm>
            <a:off x="4286280" y="3761359"/>
            <a:ext cx="4500562" cy="369332"/>
          </a:xfrm>
          <a:prstGeom prst="rect">
            <a:avLst/>
          </a:prstGeom>
          <a:noFill/>
        </p:spPr>
        <p:txBody>
          <a:bodyPr wrap="square" rtlCol="0">
            <a:spAutoFit/>
          </a:bodyPr>
          <a:lstStyle/>
          <a:p>
            <a:r>
              <a:rPr lang="en-US" b="1" dirty="0" smtClean="0">
                <a:solidFill>
                  <a:srgbClr val="FF0000"/>
                </a:solidFill>
                <a:sym typeface="Wingdings" pitchFamily="2" charset="2"/>
              </a:rPr>
              <a:t> An implied barrier  (the 2</a:t>
            </a:r>
            <a:r>
              <a:rPr lang="en-US" b="1" baseline="30000" dirty="0" smtClean="0">
                <a:solidFill>
                  <a:srgbClr val="FF0000"/>
                </a:solidFill>
                <a:sym typeface="Wingdings" pitchFamily="2" charset="2"/>
              </a:rPr>
              <a:t>nd</a:t>
            </a:r>
            <a:r>
              <a:rPr lang="en-US" b="1" dirty="0" smtClean="0">
                <a:solidFill>
                  <a:srgbClr val="FF0000"/>
                </a:solidFill>
                <a:sym typeface="Wingdings" pitchFamily="2" charset="2"/>
              </a:rPr>
              <a:t> for-construct)</a:t>
            </a:r>
            <a:endParaRPr lang="en-US" b="1" dirty="0">
              <a:solidFill>
                <a:srgbClr val="FF0000"/>
              </a:solidFill>
            </a:endParaRPr>
          </a:p>
        </p:txBody>
      </p:sp>
      <p:sp>
        <p:nvSpPr>
          <p:cNvPr id="6" name="TextBox 5"/>
          <p:cNvSpPr txBox="1"/>
          <p:nvPr/>
        </p:nvSpPr>
        <p:spPr>
          <a:xfrm>
            <a:off x="2226421" y="2642022"/>
            <a:ext cx="4643470" cy="369332"/>
          </a:xfrm>
          <a:prstGeom prst="rect">
            <a:avLst/>
          </a:prstGeom>
          <a:noFill/>
        </p:spPr>
        <p:txBody>
          <a:bodyPr wrap="square" rtlCol="0">
            <a:spAutoFit/>
          </a:bodyPr>
          <a:lstStyle/>
          <a:p>
            <a:r>
              <a:rPr lang="en-US" b="1" dirty="0" smtClean="0">
                <a:solidFill>
                  <a:srgbClr val="FF0000"/>
                </a:solidFill>
                <a:sym typeface="Wingdings" pitchFamily="2" charset="2"/>
              </a:rPr>
              <a:t> An implied barrier  (the 1</a:t>
            </a:r>
            <a:r>
              <a:rPr lang="en-US" b="1" baseline="30000" dirty="0" smtClean="0">
                <a:solidFill>
                  <a:srgbClr val="FF0000"/>
                </a:solidFill>
                <a:sym typeface="Wingdings" pitchFamily="2" charset="2"/>
              </a:rPr>
              <a:t>st</a:t>
            </a:r>
            <a:r>
              <a:rPr lang="en-US" b="1" dirty="0" smtClean="0">
                <a:solidFill>
                  <a:srgbClr val="FF0000"/>
                </a:solidFill>
                <a:sym typeface="Wingdings" pitchFamily="2" charset="2"/>
              </a:rPr>
              <a:t> for-construct)</a:t>
            </a:r>
            <a:endParaRPr lang="en-US" b="1" dirty="0">
              <a:solidFill>
                <a:srgbClr val="FF0000"/>
              </a:solidFill>
            </a:endParaRPr>
          </a:p>
        </p:txBody>
      </p:sp>
      <p:sp>
        <p:nvSpPr>
          <p:cNvPr id="9" name="TextBox 8"/>
          <p:cNvSpPr txBox="1"/>
          <p:nvPr/>
        </p:nvSpPr>
        <p:spPr>
          <a:xfrm>
            <a:off x="1083413" y="5650072"/>
            <a:ext cx="6786610" cy="707886"/>
          </a:xfrm>
          <a:prstGeom prst="rect">
            <a:avLst/>
          </a:prstGeom>
          <a:noFill/>
        </p:spPr>
        <p:txBody>
          <a:bodyPr wrap="square" rtlCol="0">
            <a:spAutoFit/>
          </a:bodyPr>
          <a:lstStyle/>
          <a:p>
            <a:r>
              <a:rPr lang="en-US" sz="2000" dirty="0" smtClean="0">
                <a:solidFill>
                  <a:srgbClr val="C00000"/>
                </a:solidFill>
              </a:rPr>
              <a:t>Note that the second loop uses values of </a:t>
            </a:r>
            <a:r>
              <a:rPr lang="en-US" sz="2000" b="1" dirty="0" smtClean="0">
                <a:solidFill>
                  <a:srgbClr val="C00000"/>
                </a:solidFill>
                <a:latin typeface="Courier New" pitchFamily="49" charset="0"/>
                <a:cs typeface="Courier New" pitchFamily="49" charset="0"/>
              </a:rPr>
              <a:t>a</a:t>
            </a:r>
            <a:r>
              <a:rPr lang="en-US" sz="2000" dirty="0" smtClean="0">
                <a:solidFill>
                  <a:srgbClr val="C00000"/>
                </a:solidFill>
              </a:rPr>
              <a:t> that are defined in the first loop.</a:t>
            </a:r>
            <a:endParaRPr lang="en-US" sz="2000" dirty="0">
              <a:solidFill>
                <a:srgbClr val="C00000"/>
              </a:solidFill>
            </a:endParaRP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642910" y="1600200"/>
            <a:ext cx="8043890" cy="4686320"/>
          </a:xfrm>
        </p:spPr>
        <p:txBody>
          <a:bodyPr>
            <a:normAutofit/>
          </a:bodyPr>
          <a:lstStyle/>
          <a:p>
            <a:r>
              <a:rPr lang="en-US" sz="2800" dirty="0" smtClean="0"/>
              <a:t>OpenMP Constructs (Compiler Directives)</a:t>
            </a:r>
          </a:p>
          <a:p>
            <a:r>
              <a:rPr lang="en-US" sz="2800" dirty="0" smtClean="0"/>
              <a:t>OpenMP Functions</a:t>
            </a:r>
          </a:p>
          <a:p>
            <a:r>
              <a:rPr lang="en-US" sz="2800" dirty="0" smtClean="0"/>
              <a:t>OpenMP Clauses</a:t>
            </a:r>
          </a:p>
          <a:p>
            <a:r>
              <a:rPr lang="en-US" sz="2800" dirty="0" smtClean="0"/>
              <a:t>OpenMP Environment Variables</a:t>
            </a:r>
          </a:p>
          <a:p>
            <a:endParaRPr lang="en-US" sz="2800" dirty="0" smtClean="0"/>
          </a:p>
          <a:p>
            <a:endParaRPr lang="en-US" sz="2800" dirty="0"/>
          </a:p>
        </p:txBody>
      </p:sp>
      <p:sp>
        <p:nvSpPr>
          <p:cNvPr id="5" name="Slide Number Placeholder 4"/>
          <p:cNvSpPr>
            <a:spLocks noGrp="1"/>
          </p:cNvSpPr>
          <p:nvPr>
            <p:ph type="sldNum" sz="quarter" idx="12"/>
          </p:nvPr>
        </p:nvSpPr>
        <p:spPr/>
        <p:txBody>
          <a:bodyPr/>
          <a:lstStyle/>
          <a:p>
            <a:fld id="{73DA0BB7-265A-403C-9275-D587AB510EDC}" type="slidenum">
              <a:rPr lang="zh-TW" altLang="en-US" smtClean="0"/>
              <a:pPr/>
              <a:t>2</a:t>
            </a:fld>
            <a:endParaRPr lang="zh-TW" altLang="en-US"/>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1143008"/>
          </a:xfrm>
        </p:spPr>
        <p:txBody>
          <a:bodyPr>
            <a:normAutofit/>
          </a:bodyPr>
          <a:lstStyle/>
          <a:p>
            <a:r>
              <a:rPr lang="en-US" sz="3600" b="1" dirty="0" smtClean="0">
                <a:latin typeface="Courier New" pitchFamily="49" charset="0"/>
                <a:cs typeface="Courier New" pitchFamily="49" charset="0"/>
              </a:rPr>
              <a:t>#pragma </a:t>
            </a:r>
            <a:r>
              <a:rPr lang="en-US" sz="3600" b="1" dirty="0" err="1" smtClean="0">
                <a:latin typeface="Courier New" pitchFamily="49" charset="0"/>
                <a:cs typeface="Courier New" pitchFamily="49" charset="0"/>
              </a:rPr>
              <a:t>omp</a:t>
            </a:r>
            <a:r>
              <a:rPr lang="en-US" sz="3600" b="1" dirty="0" smtClean="0">
                <a:latin typeface="Courier New" pitchFamily="49" charset="0"/>
                <a:cs typeface="Courier New" pitchFamily="49" charset="0"/>
              </a:rPr>
              <a:t> </a:t>
            </a:r>
            <a:r>
              <a:rPr lang="en-US" sz="3600" b="1" dirty="0" smtClean="0">
                <a:solidFill>
                  <a:srgbClr val="C00000"/>
                </a:solidFill>
                <a:latin typeface="Courier New" pitchFamily="49" charset="0"/>
                <a:cs typeface="Courier New" pitchFamily="49" charset="0"/>
              </a:rPr>
              <a:t>for</a:t>
            </a:r>
            <a:br>
              <a:rPr lang="en-US" sz="3600" b="1" dirty="0" smtClean="0">
                <a:solidFill>
                  <a:srgbClr val="C00000"/>
                </a:solidFill>
                <a:latin typeface="Courier New" pitchFamily="49" charset="0"/>
                <a:cs typeface="Courier New" pitchFamily="49" charset="0"/>
              </a:rPr>
            </a:br>
            <a:r>
              <a:rPr lang="en-US" sz="2000" dirty="0" smtClean="0"/>
              <a:t> (omp_test07.c)</a:t>
            </a:r>
            <a:endParaRPr lang="en-US" sz="2000" b="1" dirty="0">
              <a:solidFill>
                <a:srgbClr val="C00000"/>
              </a:solidFill>
              <a:latin typeface="Courier New" pitchFamily="49" charset="0"/>
              <a:cs typeface="Courier New" pitchFamily="49" charset="0"/>
            </a:endParaRPr>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20</a:t>
            </a:fld>
            <a:endParaRPr lang="zh-TW" altLang="en-US"/>
          </a:p>
        </p:txBody>
      </p:sp>
      <p:sp>
        <p:nvSpPr>
          <p:cNvPr id="9" name="Content Placeholder 2"/>
          <p:cNvSpPr>
            <a:spLocks noGrp="1"/>
          </p:cNvSpPr>
          <p:nvPr>
            <p:ph idx="1"/>
          </p:nvPr>
        </p:nvSpPr>
        <p:spPr>
          <a:xfrm>
            <a:off x="642910" y="1285860"/>
            <a:ext cx="7786742" cy="5143536"/>
          </a:xfrm>
          <a:ln w="19050">
            <a:solidFill>
              <a:schemeClr val="accent6">
                <a:lumMod val="50000"/>
              </a:schemeClr>
            </a:solidFill>
          </a:ln>
        </p:spPr>
        <p:txBody>
          <a:bodyPr>
            <a:noAutofit/>
          </a:bodyPr>
          <a:lstStyle/>
          <a:p>
            <a:pPr>
              <a:buNone/>
            </a:pPr>
            <a:r>
              <a:rPr lang="en-US" sz="1600" dirty="0" err="1" smtClean="0"/>
              <a:t>int</a:t>
            </a:r>
            <a:r>
              <a:rPr lang="en-US" sz="1600" dirty="0" smtClean="0"/>
              <a:t> main ()   {</a:t>
            </a:r>
          </a:p>
          <a:p>
            <a:pPr>
              <a:buNone/>
            </a:pPr>
            <a:r>
              <a:rPr lang="en-US" sz="1600" dirty="0" smtClean="0"/>
              <a:t>    </a:t>
            </a:r>
            <a:r>
              <a:rPr lang="en-US" sz="1600" b="1" dirty="0" smtClean="0">
                <a:solidFill>
                  <a:srgbClr val="C00000"/>
                </a:solidFill>
              </a:rPr>
              <a:t>#pragma </a:t>
            </a:r>
            <a:r>
              <a:rPr lang="en-US" sz="1600" b="1" dirty="0" err="1" smtClean="0">
                <a:solidFill>
                  <a:srgbClr val="C00000"/>
                </a:solidFill>
              </a:rPr>
              <a:t>omp</a:t>
            </a:r>
            <a:r>
              <a:rPr lang="en-US" sz="1600" b="1" dirty="0" smtClean="0">
                <a:solidFill>
                  <a:srgbClr val="C00000"/>
                </a:solidFill>
              </a:rPr>
              <a:t> parallel</a:t>
            </a:r>
            <a:r>
              <a:rPr lang="en-US" sz="1600" dirty="0" smtClean="0"/>
              <a:t> </a:t>
            </a:r>
          </a:p>
          <a:p>
            <a:pPr>
              <a:buNone/>
            </a:pPr>
            <a:r>
              <a:rPr lang="en-US" sz="1600" dirty="0" smtClean="0"/>
              <a:t>    {</a:t>
            </a:r>
          </a:p>
          <a:p>
            <a:pPr>
              <a:buNone/>
            </a:pPr>
            <a:r>
              <a:rPr lang="en-US" sz="1600" dirty="0" smtClean="0"/>
              <a:t>        </a:t>
            </a:r>
            <a:r>
              <a:rPr lang="en-US" sz="1600" b="1" dirty="0" err="1" smtClean="0"/>
              <a:t>funcA</a:t>
            </a:r>
            <a:r>
              <a:rPr lang="en-US" sz="1600" b="1" dirty="0" smtClean="0"/>
              <a:t>();</a:t>
            </a:r>
          </a:p>
          <a:p>
            <a:pPr>
              <a:buNone/>
            </a:pPr>
            <a:r>
              <a:rPr lang="en-US" sz="1600" dirty="0" smtClean="0"/>
              <a:t>    }  /* All threads join master thread and terminate */</a:t>
            </a:r>
          </a:p>
          <a:p>
            <a:pPr>
              <a:buNone/>
            </a:pPr>
            <a:endParaRPr lang="en-US" sz="1600" dirty="0" smtClean="0"/>
          </a:p>
          <a:p>
            <a:pPr>
              <a:buNone/>
            </a:pPr>
            <a:r>
              <a:rPr lang="en-US" sz="1600" dirty="0" smtClean="0"/>
              <a:t>    </a:t>
            </a:r>
            <a:r>
              <a:rPr lang="en-US" sz="1600" b="1" dirty="0" err="1" smtClean="0"/>
              <a:t>funcA</a:t>
            </a:r>
            <a:r>
              <a:rPr lang="en-US" sz="1600" b="1" dirty="0" smtClean="0"/>
              <a:t>();</a:t>
            </a:r>
            <a:r>
              <a:rPr lang="en-US" sz="1600" dirty="0" smtClean="0"/>
              <a:t>    /* “#pragma </a:t>
            </a:r>
            <a:r>
              <a:rPr lang="en-US" sz="1600" dirty="0" err="1" smtClean="0"/>
              <a:t>omp</a:t>
            </a:r>
            <a:r>
              <a:rPr lang="en-US" sz="1600" dirty="0" smtClean="0"/>
              <a:t> for” in </a:t>
            </a:r>
            <a:r>
              <a:rPr lang="en-US" sz="1600" dirty="0" err="1" smtClean="0"/>
              <a:t>funcA</a:t>
            </a:r>
            <a:r>
              <a:rPr lang="en-US" sz="1600" dirty="0" smtClean="0"/>
              <a:t>() will be ignored */</a:t>
            </a:r>
          </a:p>
          <a:p>
            <a:pPr>
              <a:buNone/>
            </a:pPr>
            <a:r>
              <a:rPr lang="en-US" sz="1600" dirty="0" smtClean="0"/>
              <a:t>}</a:t>
            </a:r>
          </a:p>
          <a:p>
            <a:pPr>
              <a:buNone/>
            </a:pPr>
            <a:endParaRPr lang="en-US" sz="1600" dirty="0" smtClean="0"/>
          </a:p>
          <a:p>
            <a:pPr>
              <a:buNone/>
            </a:pPr>
            <a:r>
              <a:rPr lang="en-US" sz="1600" dirty="0" smtClean="0"/>
              <a:t>void </a:t>
            </a:r>
            <a:r>
              <a:rPr lang="en-US" sz="1600" b="1" dirty="0" err="1" smtClean="0"/>
              <a:t>funcA</a:t>
            </a:r>
            <a:r>
              <a:rPr lang="en-US" sz="1600" b="1" dirty="0" smtClean="0"/>
              <a:t>()  </a:t>
            </a:r>
            <a:r>
              <a:rPr lang="en-US" sz="1600" dirty="0" smtClean="0"/>
              <a:t>{</a:t>
            </a:r>
          </a:p>
          <a:p>
            <a:pPr>
              <a:buNone/>
            </a:pPr>
            <a:r>
              <a:rPr lang="en-US" sz="1600" dirty="0" smtClean="0"/>
              <a:t>    </a:t>
            </a:r>
            <a:r>
              <a:rPr lang="en-US" sz="1600" dirty="0" err="1" smtClean="0"/>
              <a:t>int</a:t>
            </a:r>
            <a:r>
              <a:rPr lang="en-US" sz="1600" dirty="0" smtClean="0"/>
              <a:t> </a:t>
            </a:r>
            <a:r>
              <a:rPr lang="en-US" sz="1600" dirty="0" err="1" smtClean="0"/>
              <a:t>i</a:t>
            </a:r>
            <a:r>
              <a:rPr lang="en-US" sz="1600" dirty="0" smtClean="0"/>
              <a:t>;</a:t>
            </a:r>
          </a:p>
          <a:p>
            <a:pPr>
              <a:buNone/>
            </a:pPr>
            <a:r>
              <a:rPr lang="en-US" sz="1600" dirty="0" smtClean="0"/>
              <a:t>    </a:t>
            </a:r>
            <a:r>
              <a:rPr lang="en-US" sz="1600" b="1" dirty="0" smtClean="0">
                <a:solidFill>
                  <a:srgbClr val="C00000"/>
                </a:solidFill>
              </a:rPr>
              <a:t>#pragma </a:t>
            </a:r>
            <a:r>
              <a:rPr lang="en-US" sz="1600" b="1" dirty="0" err="1" smtClean="0">
                <a:solidFill>
                  <a:srgbClr val="C00000"/>
                </a:solidFill>
              </a:rPr>
              <a:t>omp</a:t>
            </a:r>
            <a:r>
              <a:rPr lang="en-US" sz="1600" b="1" dirty="0" smtClean="0">
                <a:solidFill>
                  <a:srgbClr val="C00000"/>
                </a:solidFill>
              </a:rPr>
              <a:t> for</a:t>
            </a:r>
          </a:p>
          <a:p>
            <a:pPr>
              <a:buNone/>
            </a:pPr>
            <a:r>
              <a:rPr lang="en-US" sz="1600" dirty="0" smtClean="0"/>
              <a:t>    for (</a:t>
            </a:r>
            <a:r>
              <a:rPr lang="en-US" sz="1600" dirty="0" err="1" smtClean="0"/>
              <a:t>i</a:t>
            </a:r>
            <a:r>
              <a:rPr lang="en-US" sz="1600" dirty="0" smtClean="0"/>
              <a:t>=0; </a:t>
            </a:r>
            <a:r>
              <a:rPr lang="en-US" sz="1600" dirty="0" err="1" smtClean="0"/>
              <a:t>i</a:t>
            </a:r>
            <a:r>
              <a:rPr lang="en-US" sz="1600" dirty="0" smtClean="0"/>
              <a:t>&lt;5; </a:t>
            </a:r>
            <a:r>
              <a:rPr lang="en-US" sz="1600" dirty="0" err="1" smtClean="0"/>
              <a:t>i</a:t>
            </a:r>
            <a:r>
              <a:rPr lang="en-US" sz="1600" dirty="0" smtClean="0"/>
              <a:t>++) {</a:t>
            </a:r>
          </a:p>
          <a:p>
            <a:pPr>
              <a:buNone/>
            </a:pPr>
            <a:r>
              <a:rPr lang="en-US" sz="1600" dirty="0" smtClean="0"/>
              <a:t>        </a:t>
            </a:r>
            <a:r>
              <a:rPr lang="en-US" sz="1600" dirty="0" err="1" smtClean="0"/>
              <a:t>printf</a:t>
            </a:r>
            <a:r>
              <a:rPr lang="en-US" sz="1600" dirty="0" smtClean="0"/>
              <a:t>("</a:t>
            </a:r>
            <a:r>
              <a:rPr lang="en-US" sz="1600" dirty="0" err="1" smtClean="0"/>
              <a:t>func</a:t>
            </a:r>
            <a:r>
              <a:rPr lang="en-US" sz="1600" dirty="0" smtClean="0"/>
              <a:t>: </a:t>
            </a:r>
            <a:r>
              <a:rPr lang="en-US" sz="1600" dirty="0" err="1" smtClean="0"/>
              <a:t>i</a:t>
            </a:r>
            <a:r>
              <a:rPr lang="en-US" sz="1600" dirty="0" smtClean="0"/>
              <a:t>=%d, </a:t>
            </a:r>
            <a:r>
              <a:rPr lang="en-US" sz="1600" dirty="0" err="1" smtClean="0"/>
              <a:t>thread_id</a:t>
            </a:r>
            <a:r>
              <a:rPr lang="en-US" sz="1600" dirty="0" smtClean="0"/>
              <a:t>=%d, #threads=%d \n", </a:t>
            </a:r>
          </a:p>
          <a:p>
            <a:pPr>
              <a:buNone/>
            </a:pPr>
            <a:r>
              <a:rPr lang="en-US" sz="1600" dirty="0" smtClean="0"/>
              <a:t>		</a:t>
            </a:r>
            <a:r>
              <a:rPr lang="en-US" sz="1600" dirty="0" err="1" smtClean="0"/>
              <a:t>i</a:t>
            </a:r>
            <a:r>
              <a:rPr lang="en-US" sz="1600" dirty="0" smtClean="0"/>
              <a:t>, </a:t>
            </a:r>
            <a:r>
              <a:rPr lang="en-US" sz="1600" dirty="0" err="1" smtClean="0"/>
              <a:t>omp_get_thread_num</a:t>
            </a:r>
            <a:r>
              <a:rPr lang="en-US" sz="1600" dirty="0" smtClean="0"/>
              <a:t>(), </a:t>
            </a:r>
            <a:r>
              <a:rPr lang="en-US" sz="1600" dirty="0" err="1" smtClean="0"/>
              <a:t>omp_get_num_threads</a:t>
            </a:r>
            <a:r>
              <a:rPr lang="en-US" sz="1600" dirty="0" smtClean="0"/>
              <a:t>() );</a:t>
            </a:r>
          </a:p>
          <a:p>
            <a:pPr>
              <a:buNone/>
            </a:pPr>
            <a:r>
              <a:rPr lang="en-US" sz="1600" dirty="0" smtClean="0"/>
              <a:t>    }</a:t>
            </a:r>
          </a:p>
          <a:p>
            <a:pPr>
              <a:buNone/>
            </a:pPr>
            <a:r>
              <a:rPr lang="en-US" sz="1600" dirty="0" smtClean="0"/>
              <a:t>}</a:t>
            </a:r>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Courier New" pitchFamily="49" charset="0"/>
                <a:cs typeface="Courier New" pitchFamily="49" charset="0"/>
              </a:rPr>
              <a:t>#pragma </a:t>
            </a:r>
            <a:r>
              <a:rPr lang="en-US" sz="3600" b="1" dirty="0" err="1" smtClean="0">
                <a:latin typeface="Courier New" pitchFamily="49" charset="0"/>
                <a:cs typeface="Courier New" pitchFamily="49" charset="0"/>
              </a:rPr>
              <a:t>omp</a:t>
            </a:r>
            <a:r>
              <a:rPr lang="en-US" sz="3600" b="1" dirty="0" smtClean="0">
                <a:latin typeface="Courier New" pitchFamily="49" charset="0"/>
                <a:cs typeface="Courier New" pitchFamily="49" charset="0"/>
              </a:rPr>
              <a:t> </a:t>
            </a:r>
            <a:r>
              <a:rPr lang="en-US" sz="3600" b="1" dirty="0" smtClean="0">
                <a:solidFill>
                  <a:srgbClr val="C00000"/>
                </a:solidFill>
                <a:latin typeface="Courier New" pitchFamily="49" charset="0"/>
                <a:cs typeface="Courier New" pitchFamily="49" charset="0"/>
              </a:rPr>
              <a:t>for</a:t>
            </a:r>
            <a:endParaRPr lang="en-US" sz="3600" dirty="0"/>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21</a:t>
            </a:fld>
            <a:endParaRPr lang="zh-TW" altLang="en-US"/>
          </a:p>
        </p:txBody>
      </p:sp>
      <p:pic>
        <p:nvPicPr>
          <p:cNvPr id="121858" name="Picture 2"/>
          <p:cNvPicPr>
            <a:picLocks noGrp="1" noChangeAspect="1" noChangeArrowheads="1"/>
          </p:cNvPicPr>
          <p:nvPr>
            <p:ph idx="1"/>
          </p:nvPr>
        </p:nvPicPr>
        <p:blipFill>
          <a:blip r:embed="rId2" cstate="print"/>
          <a:srcRect/>
          <a:stretch>
            <a:fillRect/>
          </a:stretch>
        </p:blipFill>
        <p:spPr bwMode="auto">
          <a:xfrm>
            <a:off x="457200" y="2285992"/>
            <a:ext cx="8229600" cy="306324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3042" y="274638"/>
            <a:ext cx="7043758" cy="1296974"/>
          </a:xfrm>
        </p:spPr>
        <p:txBody>
          <a:bodyPr>
            <a:normAutofit/>
          </a:bodyPr>
          <a:lstStyle/>
          <a:p>
            <a:pPr algn="l"/>
            <a:r>
              <a:rPr lang="en-US" sz="3600" b="1" dirty="0" smtClean="0">
                <a:latin typeface="Courier New" pitchFamily="49" charset="0"/>
                <a:cs typeface="Courier New" pitchFamily="49" charset="0"/>
              </a:rPr>
              <a:t>#pragma </a:t>
            </a:r>
            <a:r>
              <a:rPr lang="en-US" sz="3600" b="1" dirty="0" err="1" smtClean="0">
                <a:latin typeface="Courier New" pitchFamily="49" charset="0"/>
                <a:cs typeface="Courier New" pitchFamily="49" charset="0"/>
              </a:rPr>
              <a:t>omp</a:t>
            </a:r>
            <a:r>
              <a:rPr lang="en-US" sz="3600" b="1" dirty="0" smtClean="0">
                <a:latin typeface="Courier New" pitchFamily="49" charset="0"/>
                <a:cs typeface="Courier New" pitchFamily="49" charset="0"/>
              </a:rPr>
              <a:t> </a:t>
            </a:r>
            <a:r>
              <a:rPr lang="en-US" sz="3600" b="1" dirty="0" smtClean="0">
                <a:solidFill>
                  <a:srgbClr val="C00000"/>
                </a:solidFill>
                <a:latin typeface="Courier New" pitchFamily="49" charset="0"/>
                <a:cs typeface="Courier New" pitchFamily="49" charset="0"/>
              </a:rPr>
              <a:t>sections</a:t>
            </a:r>
            <a:br>
              <a:rPr lang="en-US" sz="3600" b="1" dirty="0" smtClean="0">
                <a:solidFill>
                  <a:srgbClr val="C00000"/>
                </a:solidFill>
                <a:latin typeface="Courier New" pitchFamily="49" charset="0"/>
                <a:cs typeface="Courier New" pitchFamily="49" charset="0"/>
              </a:rPr>
            </a:br>
            <a:r>
              <a:rPr lang="en-US" sz="3600" b="1" dirty="0" smtClean="0">
                <a:latin typeface="Courier New" pitchFamily="49" charset="0"/>
                <a:cs typeface="Courier New" pitchFamily="49" charset="0"/>
              </a:rPr>
              <a:t>#pragma </a:t>
            </a:r>
            <a:r>
              <a:rPr lang="en-US" sz="3600" b="1" dirty="0" err="1" smtClean="0">
                <a:latin typeface="Courier New" pitchFamily="49" charset="0"/>
                <a:cs typeface="Courier New" pitchFamily="49" charset="0"/>
              </a:rPr>
              <a:t>omp</a:t>
            </a:r>
            <a:r>
              <a:rPr lang="en-US" sz="3600" b="1" dirty="0" smtClean="0">
                <a:latin typeface="Courier New" pitchFamily="49" charset="0"/>
                <a:cs typeface="Courier New" pitchFamily="49" charset="0"/>
              </a:rPr>
              <a:t> </a:t>
            </a:r>
            <a:r>
              <a:rPr lang="en-US" sz="3600" b="1" dirty="0" smtClean="0">
                <a:solidFill>
                  <a:srgbClr val="C00000"/>
                </a:solidFill>
                <a:latin typeface="Courier New" pitchFamily="49" charset="0"/>
                <a:cs typeface="Courier New" pitchFamily="49" charset="0"/>
              </a:rPr>
              <a:t>section</a:t>
            </a:r>
            <a:endParaRPr lang="en-US" sz="3600" dirty="0">
              <a:solidFill>
                <a:srgbClr val="C00000"/>
              </a:solidFill>
            </a:endParaRPr>
          </a:p>
        </p:txBody>
      </p:sp>
      <p:sp>
        <p:nvSpPr>
          <p:cNvPr id="3" name="Content Placeholder 2"/>
          <p:cNvSpPr>
            <a:spLocks noGrp="1"/>
          </p:cNvSpPr>
          <p:nvPr>
            <p:ph idx="1"/>
          </p:nvPr>
        </p:nvSpPr>
        <p:spPr>
          <a:xfrm>
            <a:off x="457200" y="1928802"/>
            <a:ext cx="8229600" cy="4429156"/>
          </a:xfrm>
        </p:spPr>
        <p:txBody>
          <a:bodyPr>
            <a:normAutofit/>
          </a:bodyPr>
          <a:lstStyle/>
          <a:p>
            <a:r>
              <a:rPr lang="en-US" sz="2400" dirty="0" smtClean="0"/>
              <a:t>Main Usage: Functional parallelism</a:t>
            </a:r>
          </a:p>
          <a:p>
            <a:pPr algn="just"/>
            <a:r>
              <a:rPr lang="en-US" sz="2400" dirty="0" smtClean="0">
                <a:latin typeface="Courier New" pitchFamily="49" charset="0"/>
                <a:cs typeface="Courier New" pitchFamily="49" charset="0"/>
              </a:rPr>
              <a:t>“</a:t>
            </a:r>
            <a:r>
              <a:rPr lang="en-US" sz="2200" b="1" dirty="0" smtClean="0">
                <a:latin typeface="Courier New" pitchFamily="49" charset="0"/>
                <a:cs typeface="Courier New" pitchFamily="49" charset="0"/>
              </a:rPr>
              <a:t>#pragma </a:t>
            </a:r>
            <a:r>
              <a:rPr lang="en-US" sz="2200" b="1" dirty="0" err="1" smtClean="0">
                <a:latin typeface="Courier New" pitchFamily="49" charset="0"/>
                <a:cs typeface="Courier New" pitchFamily="49" charset="0"/>
              </a:rPr>
              <a:t>omp</a:t>
            </a:r>
            <a:r>
              <a:rPr lang="en-US" sz="2200" b="1" dirty="0" smtClean="0">
                <a:latin typeface="Courier New" pitchFamily="49" charset="0"/>
                <a:cs typeface="Courier New" pitchFamily="49" charset="0"/>
              </a:rPr>
              <a:t> sections</a:t>
            </a:r>
            <a:r>
              <a:rPr lang="en-US" sz="2400" dirty="0" smtClean="0"/>
              <a:t>” is used to indicate the start of the construct.</a:t>
            </a:r>
          </a:p>
          <a:p>
            <a:pPr algn="just"/>
            <a:r>
              <a:rPr lang="en-US" sz="2400" dirty="0" smtClean="0"/>
              <a:t>“</a:t>
            </a:r>
            <a:r>
              <a:rPr lang="en-US" sz="2200" b="1" dirty="0" smtClean="0">
                <a:latin typeface="Courier New" pitchFamily="49" charset="0"/>
                <a:cs typeface="Courier New" pitchFamily="49" charset="0"/>
              </a:rPr>
              <a:t>#pragma </a:t>
            </a:r>
            <a:r>
              <a:rPr lang="en-US" sz="2200" b="1" dirty="0" err="1" smtClean="0">
                <a:latin typeface="Courier New" pitchFamily="49" charset="0"/>
                <a:cs typeface="Courier New" pitchFamily="49" charset="0"/>
              </a:rPr>
              <a:t>omp</a:t>
            </a:r>
            <a:r>
              <a:rPr lang="en-US" sz="2200" b="1" dirty="0" smtClean="0">
                <a:latin typeface="Courier New" pitchFamily="49" charset="0"/>
                <a:cs typeface="Courier New" pitchFamily="49" charset="0"/>
              </a:rPr>
              <a:t> section</a:t>
            </a:r>
            <a:r>
              <a:rPr lang="en-US" sz="2400" dirty="0" smtClean="0"/>
              <a:t>” is used to mark each distinct section.</a:t>
            </a:r>
            <a:endParaRPr lang="en-US" sz="2400" dirty="0"/>
          </a:p>
          <a:p>
            <a:pPr algn="just"/>
            <a:r>
              <a:rPr lang="en-US" sz="2400" dirty="0" smtClean="0"/>
              <a:t>The construct’s most common use is to execute function or subroutine calls in parallel.</a:t>
            </a:r>
          </a:p>
          <a:p>
            <a:pPr algn="just">
              <a:spcBef>
                <a:spcPts val="1200"/>
              </a:spcBef>
            </a:pPr>
            <a:r>
              <a:rPr lang="en-US" sz="2000" dirty="0" smtClean="0"/>
              <a:t>Each thread executes one code block at a time, and each code block will be executed exactly once. If there are fewer threads than code blocks, some or all of the threads execute multiple code blocks. If there are fewer code blocks than threads, the remaining threads will be idle.</a:t>
            </a:r>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22</a:t>
            </a:fld>
            <a:endParaRPr lang="zh-TW" altLang="en-US"/>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3042" y="274638"/>
            <a:ext cx="7043758" cy="1296974"/>
          </a:xfrm>
        </p:spPr>
        <p:txBody>
          <a:bodyPr>
            <a:normAutofit/>
          </a:bodyPr>
          <a:lstStyle/>
          <a:p>
            <a:pPr algn="l"/>
            <a:r>
              <a:rPr lang="en-US" sz="3600" b="1" dirty="0" smtClean="0">
                <a:latin typeface="Courier New" pitchFamily="49" charset="0"/>
                <a:cs typeface="Courier New" pitchFamily="49" charset="0"/>
              </a:rPr>
              <a:t>#pragma </a:t>
            </a:r>
            <a:r>
              <a:rPr lang="en-US" sz="3600" b="1" dirty="0" err="1" smtClean="0">
                <a:latin typeface="Courier New" pitchFamily="49" charset="0"/>
                <a:cs typeface="Courier New" pitchFamily="49" charset="0"/>
              </a:rPr>
              <a:t>omp</a:t>
            </a:r>
            <a:r>
              <a:rPr lang="en-US" sz="3600" b="1" dirty="0" smtClean="0">
                <a:latin typeface="Courier New" pitchFamily="49" charset="0"/>
                <a:cs typeface="Courier New" pitchFamily="49" charset="0"/>
              </a:rPr>
              <a:t> </a:t>
            </a:r>
            <a:r>
              <a:rPr lang="en-US" sz="3600" b="1" dirty="0" smtClean="0">
                <a:solidFill>
                  <a:srgbClr val="C00000"/>
                </a:solidFill>
                <a:latin typeface="Courier New" pitchFamily="49" charset="0"/>
                <a:cs typeface="Courier New" pitchFamily="49" charset="0"/>
              </a:rPr>
              <a:t>sections</a:t>
            </a:r>
            <a:br>
              <a:rPr lang="en-US" sz="3600" b="1" dirty="0" smtClean="0">
                <a:solidFill>
                  <a:srgbClr val="C00000"/>
                </a:solidFill>
                <a:latin typeface="Courier New" pitchFamily="49" charset="0"/>
                <a:cs typeface="Courier New" pitchFamily="49" charset="0"/>
              </a:rPr>
            </a:br>
            <a:r>
              <a:rPr lang="en-US" sz="3600" b="1" dirty="0" smtClean="0">
                <a:latin typeface="Courier New" pitchFamily="49" charset="0"/>
                <a:cs typeface="Courier New" pitchFamily="49" charset="0"/>
              </a:rPr>
              <a:t>#pragma </a:t>
            </a:r>
            <a:r>
              <a:rPr lang="en-US" sz="3600" b="1" dirty="0" err="1" smtClean="0">
                <a:latin typeface="Courier New" pitchFamily="49" charset="0"/>
                <a:cs typeface="Courier New" pitchFamily="49" charset="0"/>
              </a:rPr>
              <a:t>omp</a:t>
            </a:r>
            <a:r>
              <a:rPr lang="en-US" sz="3600" b="1" dirty="0" smtClean="0">
                <a:latin typeface="Courier New" pitchFamily="49" charset="0"/>
                <a:cs typeface="Courier New" pitchFamily="49" charset="0"/>
              </a:rPr>
              <a:t> </a:t>
            </a:r>
            <a:r>
              <a:rPr lang="en-US" sz="3600" b="1" dirty="0" smtClean="0">
                <a:solidFill>
                  <a:srgbClr val="C00000"/>
                </a:solidFill>
                <a:latin typeface="Courier New" pitchFamily="49" charset="0"/>
                <a:cs typeface="Courier New" pitchFamily="49" charset="0"/>
              </a:rPr>
              <a:t>section</a:t>
            </a:r>
            <a:endParaRPr lang="en-US" sz="3600" dirty="0">
              <a:solidFill>
                <a:srgbClr val="C00000"/>
              </a:solidFill>
            </a:endParaRPr>
          </a:p>
        </p:txBody>
      </p:sp>
      <p:sp>
        <p:nvSpPr>
          <p:cNvPr id="3" name="Content Placeholder 2"/>
          <p:cNvSpPr>
            <a:spLocks noGrp="1"/>
          </p:cNvSpPr>
          <p:nvPr>
            <p:ph idx="1"/>
          </p:nvPr>
        </p:nvSpPr>
        <p:spPr>
          <a:xfrm>
            <a:off x="457200" y="1928802"/>
            <a:ext cx="8229600" cy="4500594"/>
          </a:xfrm>
        </p:spPr>
        <p:txBody>
          <a:bodyPr>
            <a:normAutofit lnSpcReduction="10000"/>
          </a:bodyPr>
          <a:lstStyle/>
          <a:p>
            <a:pPr algn="just">
              <a:spcBef>
                <a:spcPts val="1800"/>
              </a:spcBef>
            </a:pPr>
            <a:r>
              <a:rPr lang="en-US" sz="2400" dirty="0" smtClean="0"/>
              <a:t>Syntax</a:t>
            </a:r>
          </a:p>
          <a:p>
            <a:pPr algn="just">
              <a:spcBef>
                <a:spcPts val="600"/>
              </a:spcBef>
              <a:spcAft>
                <a:spcPts val="1200"/>
              </a:spcAft>
              <a:buNone/>
            </a:pPr>
            <a:r>
              <a:rPr lang="en-US" sz="2400" dirty="0" smtClean="0"/>
              <a:t>	</a:t>
            </a:r>
            <a:r>
              <a:rPr lang="en-US" sz="2000" dirty="0" smtClean="0"/>
              <a:t>(the construct should be enclosed by </a:t>
            </a:r>
            <a:r>
              <a:rPr lang="en-US" sz="2000" b="1" dirty="0" smtClean="0">
                <a:latin typeface="Courier New" pitchFamily="49" charset="0"/>
                <a:cs typeface="Courier New" pitchFamily="49" charset="0"/>
              </a:rPr>
              <a:t>#pragma </a:t>
            </a:r>
            <a:r>
              <a:rPr lang="en-US" sz="2000" b="1" dirty="0" err="1" smtClean="0">
                <a:latin typeface="Courier New" pitchFamily="49" charset="0"/>
                <a:cs typeface="Courier New" pitchFamily="49" charset="0"/>
              </a:rPr>
              <a:t>omp</a:t>
            </a:r>
            <a:r>
              <a:rPr lang="en-US" sz="2000" b="1" dirty="0" smtClean="0">
                <a:latin typeface="Courier New" pitchFamily="49" charset="0"/>
                <a:cs typeface="Courier New" pitchFamily="49" charset="0"/>
              </a:rPr>
              <a:t> parallel</a:t>
            </a:r>
            <a:r>
              <a:rPr lang="en-US" sz="2000" dirty="0" smtClean="0"/>
              <a:t>)</a:t>
            </a:r>
            <a:r>
              <a:rPr lang="en-US" sz="2400" dirty="0" smtClean="0"/>
              <a:t>:</a:t>
            </a:r>
          </a:p>
          <a:p>
            <a:pPr algn="just">
              <a:buNone/>
            </a:pPr>
            <a:r>
              <a:rPr lang="en-US" sz="2200" b="1" dirty="0" smtClean="0">
                <a:latin typeface="Courier New" pitchFamily="49" charset="0"/>
                <a:cs typeface="Courier New" pitchFamily="49" charset="0"/>
              </a:rPr>
              <a:t>	</a:t>
            </a:r>
            <a:r>
              <a:rPr lang="en-US" sz="2200" b="1" dirty="0" smtClean="0">
                <a:solidFill>
                  <a:srgbClr val="C00000"/>
                </a:solidFill>
                <a:latin typeface="Courier New" pitchFamily="49" charset="0"/>
                <a:cs typeface="Courier New" pitchFamily="49" charset="0"/>
              </a:rPr>
              <a:t>#pragma </a:t>
            </a:r>
            <a:r>
              <a:rPr lang="en-US" sz="2200" b="1" dirty="0" err="1" smtClean="0">
                <a:solidFill>
                  <a:srgbClr val="C00000"/>
                </a:solidFill>
                <a:latin typeface="Courier New" pitchFamily="49" charset="0"/>
                <a:cs typeface="Courier New" pitchFamily="49" charset="0"/>
              </a:rPr>
              <a:t>omp</a:t>
            </a:r>
            <a:r>
              <a:rPr lang="en-US" sz="2200" b="1" dirty="0" smtClean="0">
                <a:solidFill>
                  <a:srgbClr val="C00000"/>
                </a:solidFill>
                <a:latin typeface="Courier New" pitchFamily="49" charset="0"/>
                <a:cs typeface="Courier New" pitchFamily="49" charset="0"/>
              </a:rPr>
              <a:t> sections</a:t>
            </a:r>
            <a:r>
              <a:rPr lang="en-US" sz="2200" b="1" dirty="0" smtClean="0">
                <a:latin typeface="Courier New" pitchFamily="49" charset="0"/>
                <a:cs typeface="Courier New" pitchFamily="49" charset="0"/>
              </a:rPr>
              <a:t> </a:t>
            </a:r>
            <a:r>
              <a:rPr lang="en-US" sz="2400" dirty="0" smtClean="0"/>
              <a:t>[</a:t>
            </a:r>
            <a:r>
              <a:rPr lang="en-US" sz="2400" i="1" dirty="0" smtClean="0"/>
              <a:t>clauses</a:t>
            </a:r>
            <a:r>
              <a:rPr lang="en-US" sz="2400" dirty="0" smtClean="0"/>
              <a:t>]</a:t>
            </a:r>
          </a:p>
          <a:p>
            <a:pPr algn="just">
              <a:buNone/>
            </a:pPr>
            <a:r>
              <a:rPr lang="en-US" sz="2400" dirty="0" smtClean="0"/>
              <a:t>	{</a:t>
            </a:r>
          </a:p>
          <a:p>
            <a:pPr algn="just">
              <a:buNone/>
            </a:pPr>
            <a:r>
              <a:rPr lang="en-US" sz="2400" dirty="0" smtClean="0"/>
              <a:t>	    </a:t>
            </a:r>
            <a:r>
              <a:rPr lang="en-US" sz="2200" b="1" dirty="0" smtClean="0">
                <a:solidFill>
                  <a:schemeClr val="accent6">
                    <a:lumMod val="50000"/>
                  </a:schemeClr>
                </a:solidFill>
                <a:latin typeface="Courier New" pitchFamily="49" charset="0"/>
                <a:cs typeface="Courier New" pitchFamily="49" charset="0"/>
              </a:rPr>
              <a:t>#pragma </a:t>
            </a:r>
            <a:r>
              <a:rPr lang="en-US" sz="2200" b="1" dirty="0" err="1" smtClean="0">
                <a:solidFill>
                  <a:schemeClr val="accent6">
                    <a:lumMod val="50000"/>
                  </a:schemeClr>
                </a:solidFill>
                <a:latin typeface="Courier New" pitchFamily="49" charset="0"/>
                <a:cs typeface="Courier New" pitchFamily="49" charset="0"/>
              </a:rPr>
              <a:t>omp</a:t>
            </a:r>
            <a:r>
              <a:rPr lang="en-US" sz="2200" b="1" dirty="0" smtClean="0">
                <a:solidFill>
                  <a:schemeClr val="accent6">
                    <a:lumMod val="50000"/>
                  </a:schemeClr>
                </a:solidFill>
                <a:latin typeface="Courier New" pitchFamily="49" charset="0"/>
                <a:cs typeface="Courier New" pitchFamily="49" charset="0"/>
              </a:rPr>
              <a:t> section</a:t>
            </a:r>
          </a:p>
          <a:p>
            <a:pPr algn="just">
              <a:buNone/>
            </a:pPr>
            <a:r>
              <a:rPr lang="en-US" sz="2400" dirty="0" smtClean="0"/>
              <a:t>		</a:t>
            </a:r>
            <a:r>
              <a:rPr lang="en-US" sz="2400" i="1" dirty="0" smtClean="0"/>
              <a:t>structured-block</a:t>
            </a:r>
          </a:p>
          <a:p>
            <a:pPr algn="just">
              <a:buNone/>
            </a:pPr>
            <a:r>
              <a:rPr lang="en-US" sz="2400" dirty="0" smtClean="0"/>
              <a:t>	    </a:t>
            </a:r>
            <a:r>
              <a:rPr lang="en-US" sz="2200" b="1" dirty="0" smtClean="0">
                <a:solidFill>
                  <a:schemeClr val="accent6">
                    <a:lumMod val="50000"/>
                  </a:schemeClr>
                </a:solidFill>
                <a:latin typeface="Courier New" pitchFamily="49" charset="0"/>
                <a:cs typeface="Courier New" pitchFamily="49" charset="0"/>
              </a:rPr>
              <a:t>#pragma </a:t>
            </a:r>
            <a:r>
              <a:rPr lang="en-US" sz="2200" b="1" dirty="0" err="1" smtClean="0">
                <a:solidFill>
                  <a:schemeClr val="accent6">
                    <a:lumMod val="50000"/>
                  </a:schemeClr>
                </a:solidFill>
                <a:latin typeface="Courier New" pitchFamily="49" charset="0"/>
                <a:cs typeface="Courier New" pitchFamily="49" charset="0"/>
              </a:rPr>
              <a:t>omp</a:t>
            </a:r>
            <a:r>
              <a:rPr lang="en-US" sz="2200" b="1" dirty="0" smtClean="0">
                <a:solidFill>
                  <a:schemeClr val="accent6">
                    <a:lumMod val="50000"/>
                  </a:schemeClr>
                </a:solidFill>
                <a:latin typeface="Courier New" pitchFamily="49" charset="0"/>
                <a:cs typeface="Courier New" pitchFamily="49" charset="0"/>
              </a:rPr>
              <a:t> section</a:t>
            </a:r>
          </a:p>
          <a:p>
            <a:pPr algn="just">
              <a:buNone/>
            </a:pPr>
            <a:r>
              <a:rPr lang="en-US" sz="2400" dirty="0" smtClean="0"/>
              <a:t>		</a:t>
            </a:r>
            <a:r>
              <a:rPr lang="en-US" sz="2400" i="1" dirty="0" smtClean="0"/>
              <a:t>structured-block</a:t>
            </a:r>
          </a:p>
          <a:p>
            <a:pPr algn="just">
              <a:buNone/>
            </a:pPr>
            <a:r>
              <a:rPr lang="en-US" sz="2400" dirty="0" smtClean="0"/>
              <a:t>	    ……</a:t>
            </a:r>
          </a:p>
          <a:p>
            <a:pPr algn="just">
              <a:buNone/>
            </a:pPr>
            <a:r>
              <a:rPr lang="en-US" sz="2400" dirty="0" smtClean="0"/>
              <a:t>	}	</a:t>
            </a:r>
            <a:endParaRPr lang="en-US" sz="2400" i="1" dirty="0" smtClean="0"/>
          </a:p>
          <a:p>
            <a:pPr algn="just"/>
            <a:endParaRPr lang="en-US" sz="2400" dirty="0"/>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23</a:t>
            </a:fld>
            <a:endParaRPr lang="zh-TW" altLang="en-US"/>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3042" y="71414"/>
            <a:ext cx="7043758" cy="1296974"/>
          </a:xfrm>
        </p:spPr>
        <p:txBody>
          <a:bodyPr>
            <a:normAutofit/>
          </a:bodyPr>
          <a:lstStyle/>
          <a:p>
            <a:pPr algn="l"/>
            <a:r>
              <a:rPr lang="en-US" sz="3600" b="1" dirty="0" smtClean="0">
                <a:latin typeface="Courier New" pitchFamily="49" charset="0"/>
                <a:cs typeface="Courier New" pitchFamily="49" charset="0"/>
              </a:rPr>
              <a:t>#pragma </a:t>
            </a:r>
            <a:r>
              <a:rPr lang="en-US" sz="3600" b="1" dirty="0" err="1" smtClean="0">
                <a:latin typeface="Courier New" pitchFamily="49" charset="0"/>
                <a:cs typeface="Courier New" pitchFamily="49" charset="0"/>
              </a:rPr>
              <a:t>omp</a:t>
            </a:r>
            <a:r>
              <a:rPr lang="en-US" sz="3600" b="1" dirty="0" smtClean="0">
                <a:latin typeface="Courier New" pitchFamily="49" charset="0"/>
                <a:cs typeface="Courier New" pitchFamily="49" charset="0"/>
              </a:rPr>
              <a:t> </a:t>
            </a:r>
            <a:r>
              <a:rPr lang="en-US" sz="3600" b="1" dirty="0" smtClean="0">
                <a:solidFill>
                  <a:srgbClr val="C00000"/>
                </a:solidFill>
                <a:latin typeface="Courier New" pitchFamily="49" charset="0"/>
                <a:cs typeface="Courier New" pitchFamily="49" charset="0"/>
              </a:rPr>
              <a:t>sections</a:t>
            </a:r>
            <a:br>
              <a:rPr lang="en-US" sz="3600" b="1" dirty="0" smtClean="0">
                <a:solidFill>
                  <a:srgbClr val="C00000"/>
                </a:solidFill>
                <a:latin typeface="Courier New" pitchFamily="49" charset="0"/>
                <a:cs typeface="Courier New" pitchFamily="49" charset="0"/>
              </a:rPr>
            </a:br>
            <a:r>
              <a:rPr lang="en-US" sz="3600" b="1" dirty="0" smtClean="0">
                <a:latin typeface="Courier New" pitchFamily="49" charset="0"/>
                <a:cs typeface="Courier New" pitchFamily="49" charset="0"/>
              </a:rPr>
              <a:t>#pragma </a:t>
            </a:r>
            <a:r>
              <a:rPr lang="en-US" sz="3600" b="1" dirty="0" err="1" smtClean="0">
                <a:latin typeface="Courier New" pitchFamily="49" charset="0"/>
                <a:cs typeface="Courier New" pitchFamily="49" charset="0"/>
              </a:rPr>
              <a:t>omp</a:t>
            </a:r>
            <a:r>
              <a:rPr lang="en-US" sz="3600" b="1" dirty="0" smtClean="0">
                <a:latin typeface="Courier New" pitchFamily="49" charset="0"/>
                <a:cs typeface="Courier New" pitchFamily="49" charset="0"/>
              </a:rPr>
              <a:t> </a:t>
            </a:r>
            <a:r>
              <a:rPr lang="en-US" sz="3600" b="1" dirty="0" smtClean="0">
                <a:solidFill>
                  <a:srgbClr val="C00000"/>
                </a:solidFill>
                <a:latin typeface="Courier New" pitchFamily="49" charset="0"/>
                <a:cs typeface="Courier New" pitchFamily="49" charset="0"/>
              </a:rPr>
              <a:t>section</a:t>
            </a:r>
            <a:endParaRPr lang="en-US" sz="3600" dirty="0">
              <a:solidFill>
                <a:srgbClr val="C00000"/>
              </a:solidFill>
            </a:endParaRPr>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24</a:t>
            </a:fld>
            <a:endParaRPr lang="zh-TW" altLang="en-US"/>
          </a:p>
        </p:txBody>
      </p:sp>
      <p:pic>
        <p:nvPicPr>
          <p:cNvPr id="130050" name="Picture 2"/>
          <p:cNvPicPr>
            <a:picLocks noGrp="1" noChangeAspect="1" noChangeArrowheads="1"/>
          </p:cNvPicPr>
          <p:nvPr>
            <p:ph idx="1"/>
          </p:nvPr>
        </p:nvPicPr>
        <p:blipFill>
          <a:blip r:embed="rId2" cstate="print"/>
          <a:srcRect/>
          <a:stretch>
            <a:fillRect/>
          </a:stretch>
        </p:blipFill>
        <p:spPr bwMode="auto">
          <a:xfrm>
            <a:off x="1181611" y="1428736"/>
            <a:ext cx="6462223" cy="3333334"/>
          </a:xfrm>
          <a:prstGeom prst="rect">
            <a:avLst/>
          </a:prstGeom>
          <a:noFill/>
          <a:ln w="19050">
            <a:solidFill>
              <a:srgbClr val="C00000"/>
            </a:solidFill>
            <a:miter lim="800000"/>
            <a:headEnd/>
            <a:tailEnd/>
          </a:ln>
        </p:spPr>
      </p:pic>
      <p:pic>
        <p:nvPicPr>
          <p:cNvPr id="130051" name="Picture 3"/>
          <p:cNvPicPr>
            <a:picLocks noChangeAspect="1" noChangeArrowheads="1"/>
          </p:cNvPicPr>
          <p:nvPr/>
        </p:nvPicPr>
        <p:blipFill>
          <a:blip r:embed="rId3" cstate="print"/>
          <a:srcRect/>
          <a:stretch>
            <a:fillRect/>
          </a:stretch>
        </p:blipFill>
        <p:spPr bwMode="auto">
          <a:xfrm>
            <a:off x="1181611" y="4857760"/>
            <a:ext cx="6382223" cy="1822223"/>
          </a:xfrm>
          <a:prstGeom prst="rect">
            <a:avLst/>
          </a:prstGeom>
          <a:noFill/>
          <a:ln w="19050">
            <a:solidFill>
              <a:srgbClr val="C00000"/>
            </a:solidFill>
            <a:miter lim="800000"/>
            <a:headEnd/>
            <a:tailEnd/>
          </a:ln>
        </p:spPr>
      </p:pic>
      <p:sp>
        <p:nvSpPr>
          <p:cNvPr id="7" name="TextBox 6"/>
          <p:cNvSpPr txBox="1"/>
          <p:nvPr/>
        </p:nvSpPr>
        <p:spPr>
          <a:xfrm>
            <a:off x="4562979" y="3333545"/>
            <a:ext cx="2571736" cy="369332"/>
          </a:xfrm>
          <a:prstGeom prst="rect">
            <a:avLst/>
          </a:prstGeom>
          <a:noFill/>
        </p:spPr>
        <p:txBody>
          <a:bodyPr wrap="square" rtlCol="0">
            <a:spAutoFit/>
          </a:bodyPr>
          <a:lstStyle/>
          <a:p>
            <a:r>
              <a:rPr lang="en-US" b="1" dirty="0" smtClean="0">
                <a:solidFill>
                  <a:srgbClr val="FF0000"/>
                </a:solidFill>
                <a:sym typeface="Wingdings" pitchFamily="2" charset="2"/>
              </a:rPr>
              <a:t> An implied barrier</a:t>
            </a:r>
            <a:endParaRPr lang="en-US" b="1" dirty="0">
              <a:solidFill>
                <a:srgbClr val="FF0000"/>
              </a:solidFill>
            </a:endParaRPr>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3042" y="274638"/>
            <a:ext cx="7043758" cy="1296974"/>
          </a:xfrm>
        </p:spPr>
        <p:txBody>
          <a:bodyPr>
            <a:normAutofit/>
          </a:bodyPr>
          <a:lstStyle/>
          <a:p>
            <a:pPr algn="l"/>
            <a:r>
              <a:rPr lang="en-US" sz="3600" b="1" dirty="0" smtClean="0">
                <a:latin typeface="Courier New" pitchFamily="49" charset="0"/>
                <a:cs typeface="Courier New" pitchFamily="49" charset="0"/>
              </a:rPr>
              <a:t>#pragma </a:t>
            </a:r>
            <a:r>
              <a:rPr lang="en-US" sz="3600" b="1" dirty="0" err="1" smtClean="0">
                <a:latin typeface="Courier New" pitchFamily="49" charset="0"/>
                <a:cs typeface="Courier New" pitchFamily="49" charset="0"/>
              </a:rPr>
              <a:t>omp</a:t>
            </a:r>
            <a:r>
              <a:rPr lang="en-US" sz="3600" b="1" dirty="0" smtClean="0">
                <a:latin typeface="Courier New" pitchFamily="49" charset="0"/>
                <a:cs typeface="Courier New" pitchFamily="49" charset="0"/>
              </a:rPr>
              <a:t> </a:t>
            </a:r>
            <a:r>
              <a:rPr lang="en-US" sz="3600" b="1" dirty="0" smtClean="0">
                <a:solidFill>
                  <a:srgbClr val="C00000"/>
                </a:solidFill>
                <a:latin typeface="Courier New" pitchFamily="49" charset="0"/>
                <a:cs typeface="Courier New" pitchFamily="49" charset="0"/>
              </a:rPr>
              <a:t>sections</a:t>
            </a:r>
            <a:br>
              <a:rPr lang="en-US" sz="3600" b="1" dirty="0" smtClean="0">
                <a:solidFill>
                  <a:srgbClr val="C00000"/>
                </a:solidFill>
                <a:latin typeface="Courier New" pitchFamily="49" charset="0"/>
                <a:cs typeface="Courier New" pitchFamily="49" charset="0"/>
              </a:rPr>
            </a:br>
            <a:r>
              <a:rPr lang="en-US" sz="3600" b="1" dirty="0" smtClean="0">
                <a:latin typeface="Courier New" pitchFamily="49" charset="0"/>
                <a:cs typeface="Courier New" pitchFamily="49" charset="0"/>
              </a:rPr>
              <a:t>#pragma </a:t>
            </a:r>
            <a:r>
              <a:rPr lang="en-US" sz="3600" b="1" dirty="0" err="1" smtClean="0">
                <a:latin typeface="Courier New" pitchFamily="49" charset="0"/>
                <a:cs typeface="Courier New" pitchFamily="49" charset="0"/>
              </a:rPr>
              <a:t>omp</a:t>
            </a:r>
            <a:r>
              <a:rPr lang="en-US" sz="3600" b="1" dirty="0" smtClean="0">
                <a:latin typeface="Courier New" pitchFamily="49" charset="0"/>
                <a:cs typeface="Courier New" pitchFamily="49" charset="0"/>
              </a:rPr>
              <a:t> </a:t>
            </a:r>
            <a:r>
              <a:rPr lang="en-US" sz="3600" b="1" dirty="0" smtClean="0">
                <a:solidFill>
                  <a:srgbClr val="C00000"/>
                </a:solidFill>
                <a:latin typeface="Courier New" pitchFamily="49" charset="0"/>
                <a:cs typeface="Courier New" pitchFamily="49" charset="0"/>
              </a:rPr>
              <a:t>section</a:t>
            </a:r>
            <a:endParaRPr lang="en-US" sz="3600" dirty="0">
              <a:solidFill>
                <a:srgbClr val="C00000"/>
              </a:solidFill>
            </a:endParaRPr>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25</a:t>
            </a:fld>
            <a:endParaRPr lang="zh-TW" altLang="en-US"/>
          </a:p>
        </p:txBody>
      </p:sp>
      <p:sp>
        <p:nvSpPr>
          <p:cNvPr id="6" name="Content Placeholder 5"/>
          <p:cNvSpPr>
            <a:spLocks noGrp="1"/>
          </p:cNvSpPr>
          <p:nvPr>
            <p:ph idx="1"/>
          </p:nvPr>
        </p:nvSpPr>
        <p:spPr>
          <a:xfrm>
            <a:off x="457200" y="1857364"/>
            <a:ext cx="8229600" cy="4429156"/>
          </a:xfrm>
        </p:spPr>
        <p:txBody>
          <a:bodyPr>
            <a:normAutofit/>
          </a:bodyPr>
          <a:lstStyle/>
          <a:p>
            <a:r>
              <a:rPr lang="en-US" sz="2400" dirty="0" smtClean="0"/>
              <a:t>Figures 4.16 – 4.17</a:t>
            </a:r>
          </a:p>
          <a:p>
            <a:pPr algn="just">
              <a:spcBef>
                <a:spcPts val="1800"/>
              </a:spcBef>
            </a:pPr>
            <a:r>
              <a:rPr lang="en-US" sz="2400" dirty="0" smtClean="0"/>
              <a:t>If two or more threads are available, function calls </a:t>
            </a:r>
            <a:r>
              <a:rPr lang="en-US" sz="2200" b="1" dirty="0" err="1" smtClean="0">
                <a:latin typeface="Courier New" pitchFamily="49" charset="0"/>
                <a:cs typeface="Courier New" pitchFamily="49" charset="0"/>
              </a:rPr>
              <a:t>funcA</a:t>
            </a:r>
            <a:r>
              <a:rPr lang="en-US" sz="2200" b="1" dirty="0" smtClean="0">
                <a:latin typeface="Courier New" pitchFamily="49" charset="0"/>
                <a:cs typeface="Courier New" pitchFamily="49" charset="0"/>
              </a:rPr>
              <a:t>()</a:t>
            </a:r>
            <a:r>
              <a:rPr lang="en-US" sz="2400" dirty="0" smtClean="0"/>
              <a:t> and </a:t>
            </a:r>
            <a:r>
              <a:rPr lang="en-US" sz="2200" b="1" dirty="0" err="1" smtClean="0">
                <a:latin typeface="Courier New" pitchFamily="49" charset="0"/>
                <a:cs typeface="Courier New" pitchFamily="49" charset="0"/>
              </a:rPr>
              <a:t>funcB</a:t>
            </a:r>
            <a:r>
              <a:rPr lang="en-US" sz="2200" b="1" dirty="0" smtClean="0">
                <a:latin typeface="Courier New" pitchFamily="49" charset="0"/>
                <a:cs typeface="Courier New" pitchFamily="49" charset="0"/>
              </a:rPr>
              <a:t>()</a:t>
            </a:r>
            <a:r>
              <a:rPr lang="en-US" sz="2400" dirty="0" smtClean="0"/>
              <a:t> are executed in parallel.</a:t>
            </a:r>
          </a:p>
          <a:p>
            <a:pPr algn="just">
              <a:spcBef>
                <a:spcPts val="1800"/>
              </a:spcBef>
            </a:pPr>
            <a:r>
              <a:rPr lang="en-US" sz="2400" dirty="0" smtClean="0"/>
              <a:t>If only one thread is available, both calls to </a:t>
            </a:r>
            <a:r>
              <a:rPr lang="en-US" sz="2200" b="1" dirty="0" err="1" smtClean="0">
                <a:latin typeface="Courier New" pitchFamily="49" charset="0"/>
                <a:cs typeface="Courier New" pitchFamily="49" charset="0"/>
              </a:rPr>
              <a:t>funcA</a:t>
            </a:r>
            <a:r>
              <a:rPr lang="en-US" sz="2200" b="1" dirty="0" smtClean="0">
                <a:latin typeface="Courier New" pitchFamily="49" charset="0"/>
                <a:cs typeface="Courier New" pitchFamily="49" charset="0"/>
              </a:rPr>
              <a:t>()</a:t>
            </a:r>
            <a:r>
              <a:rPr lang="en-US" sz="2400" dirty="0" smtClean="0"/>
              <a:t> and </a:t>
            </a:r>
            <a:r>
              <a:rPr lang="en-US" sz="2200" b="1" dirty="0" err="1" smtClean="0">
                <a:latin typeface="Courier New" pitchFamily="49" charset="0"/>
                <a:cs typeface="Courier New" pitchFamily="49" charset="0"/>
              </a:rPr>
              <a:t>funcB</a:t>
            </a:r>
            <a:r>
              <a:rPr lang="en-US" sz="2200" b="1" dirty="0" smtClean="0">
                <a:latin typeface="Courier New" pitchFamily="49" charset="0"/>
                <a:cs typeface="Courier New" pitchFamily="49" charset="0"/>
              </a:rPr>
              <a:t>()</a:t>
            </a:r>
            <a:r>
              <a:rPr lang="en-US" sz="2400" dirty="0" smtClean="0"/>
              <a:t> are executed in sequential order.</a:t>
            </a:r>
          </a:p>
          <a:p>
            <a:pPr lvl="1" algn="just">
              <a:spcBef>
                <a:spcPts val="600"/>
              </a:spcBef>
            </a:pPr>
            <a:r>
              <a:rPr lang="en-US" sz="2000" b="1" dirty="0" err="1" smtClean="0">
                <a:latin typeface="Courier New" pitchFamily="49" charset="0"/>
                <a:cs typeface="Courier New" pitchFamily="49" charset="0"/>
              </a:rPr>
              <a:t>funcA</a:t>
            </a:r>
            <a:r>
              <a:rPr lang="en-US" sz="2000" b="1" dirty="0" smtClean="0">
                <a:latin typeface="Courier New" pitchFamily="49" charset="0"/>
                <a:cs typeface="Courier New" pitchFamily="49" charset="0"/>
              </a:rPr>
              <a:t>()</a:t>
            </a:r>
            <a:r>
              <a:rPr lang="en-US" sz="2000" dirty="0" smtClean="0"/>
              <a:t> then </a:t>
            </a:r>
            <a:r>
              <a:rPr lang="en-US" sz="2000" b="1" dirty="0" err="1" smtClean="0">
                <a:latin typeface="Courier New" pitchFamily="49" charset="0"/>
                <a:cs typeface="Courier New" pitchFamily="49" charset="0"/>
              </a:rPr>
              <a:t>funcB</a:t>
            </a:r>
            <a:r>
              <a:rPr lang="en-US" sz="2000" b="1" dirty="0" smtClean="0">
                <a:latin typeface="Courier New" pitchFamily="49" charset="0"/>
                <a:cs typeface="Courier New" pitchFamily="49" charset="0"/>
              </a:rPr>
              <a:t>()</a:t>
            </a:r>
          </a:p>
          <a:p>
            <a:pPr lvl="1" algn="just"/>
            <a:r>
              <a:rPr lang="en-US" sz="2000" b="1" dirty="0" err="1" smtClean="0">
                <a:latin typeface="Courier New" pitchFamily="49" charset="0"/>
                <a:cs typeface="Courier New" pitchFamily="49" charset="0"/>
              </a:rPr>
              <a:t>funcB</a:t>
            </a:r>
            <a:r>
              <a:rPr lang="en-US" sz="2000" b="1" dirty="0" smtClean="0">
                <a:latin typeface="Courier New" pitchFamily="49" charset="0"/>
                <a:cs typeface="Courier New" pitchFamily="49" charset="0"/>
              </a:rPr>
              <a:t>()</a:t>
            </a:r>
            <a:r>
              <a:rPr lang="en-US" sz="2000" dirty="0" smtClean="0"/>
              <a:t> then </a:t>
            </a:r>
            <a:r>
              <a:rPr lang="en-US" sz="2000" b="1" dirty="0" err="1" smtClean="0">
                <a:latin typeface="Courier New" pitchFamily="49" charset="0"/>
                <a:cs typeface="Courier New" pitchFamily="49" charset="0"/>
              </a:rPr>
              <a:t>funcA</a:t>
            </a:r>
            <a:r>
              <a:rPr lang="en-US" sz="2000" b="1" dirty="0" smtClean="0">
                <a:latin typeface="Courier New" pitchFamily="49" charset="0"/>
                <a:cs typeface="Courier New" pitchFamily="49" charset="0"/>
              </a:rPr>
              <a:t>()</a:t>
            </a:r>
          </a:p>
          <a:p>
            <a:pPr algn="just"/>
            <a:endParaRPr lang="en-US" sz="2400" dirty="0"/>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3042" y="274638"/>
            <a:ext cx="7043758" cy="1296974"/>
          </a:xfrm>
        </p:spPr>
        <p:txBody>
          <a:bodyPr>
            <a:normAutofit/>
          </a:bodyPr>
          <a:lstStyle/>
          <a:p>
            <a:pPr algn="l"/>
            <a:r>
              <a:rPr lang="en-US" sz="3600" b="1" dirty="0" smtClean="0">
                <a:latin typeface="Courier New" pitchFamily="49" charset="0"/>
                <a:cs typeface="Courier New" pitchFamily="49" charset="0"/>
              </a:rPr>
              <a:t>#pragma </a:t>
            </a:r>
            <a:r>
              <a:rPr lang="en-US" sz="3600" b="1" dirty="0" err="1" smtClean="0">
                <a:latin typeface="Courier New" pitchFamily="49" charset="0"/>
                <a:cs typeface="Courier New" pitchFamily="49" charset="0"/>
              </a:rPr>
              <a:t>omp</a:t>
            </a:r>
            <a:r>
              <a:rPr lang="en-US" sz="3600" b="1" dirty="0" smtClean="0">
                <a:latin typeface="Courier New" pitchFamily="49" charset="0"/>
                <a:cs typeface="Courier New" pitchFamily="49" charset="0"/>
              </a:rPr>
              <a:t> </a:t>
            </a:r>
            <a:r>
              <a:rPr lang="en-US" sz="3600" b="1" dirty="0" smtClean="0">
                <a:solidFill>
                  <a:srgbClr val="C00000"/>
                </a:solidFill>
                <a:latin typeface="Courier New" pitchFamily="49" charset="0"/>
                <a:cs typeface="Courier New" pitchFamily="49" charset="0"/>
              </a:rPr>
              <a:t>sections</a:t>
            </a:r>
            <a:br>
              <a:rPr lang="en-US" sz="3600" b="1" dirty="0" smtClean="0">
                <a:solidFill>
                  <a:srgbClr val="C00000"/>
                </a:solidFill>
                <a:latin typeface="Courier New" pitchFamily="49" charset="0"/>
                <a:cs typeface="Courier New" pitchFamily="49" charset="0"/>
              </a:rPr>
            </a:br>
            <a:r>
              <a:rPr lang="en-US" sz="3600" b="1" dirty="0" smtClean="0">
                <a:latin typeface="Courier New" pitchFamily="49" charset="0"/>
                <a:cs typeface="Courier New" pitchFamily="49" charset="0"/>
              </a:rPr>
              <a:t>#pragma </a:t>
            </a:r>
            <a:r>
              <a:rPr lang="en-US" sz="3600" b="1" dirty="0" err="1" smtClean="0">
                <a:latin typeface="Courier New" pitchFamily="49" charset="0"/>
                <a:cs typeface="Courier New" pitchFamily="49" charset="0"/>
              </a:rPr>
              <a:t>omp</a:t>
            </a:r>
            <a:r>
              <a:rPr lang="en-US" sz="3600" b="1" dirty="0" smtClean="0">
                <a:latin typeface="Courier New" pitchFamily="49" charset="0"/>
                <a:cs typeface="Courier New" pitchFamily="49" charset="0"/>
              </a:rPr>
              <a:t> </a:t>
            </a:r>
            <a:r>
              <a:rPr lang="en-US" sz="3600" b="1" dirty="0" smtClean="0">
                <a:solidFill>
                  <a:srgbClr val="C00000"/>
                </a:solidFill>
                <a:latin typeface="Courier New" pitchFamily="49" charset="0"/>
                <a:cs typeface="Courier New" pitchFamily="49" charset="0"/>
              </a:rPr>
              <a:t>section</a:t>
            </a:r>
            <a:endParaRPr lang="en-US" sz="3600" dirty="0">
              <a:solidFill>
                <a:srgbClr val="C00000"/>
              </a:solidFill>
            </a:endParaRPr>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26</a:t>
            </a:fld>
            <a:endParaRPr lang="zh-TW" altLang="en-US"/>
          </a:p>
        </p:txBody>
      </p:sp>
      <p:sp>
        <p:nvSpPr>
          <p:cNvPr id="6" name="Content Placeholder 5"/>
          <p:cNvSpPr>
            <a:spLocks noGrp="1"/>
          </p:cNvSpPr>
          <p:nvPr>
            <p:ph idx="1"/>
          </p:nvPr>
        </p:nvSpPr>
        <p:spPr>
          <a:xfrm>
            <a:off x="457200" y="1857364"/>
            <a:ext cx="8229600" cy="4429156"/>
          </a:xfrm>
        </p:spPr>
        <p:txBody>
          <a:bodyPr>
            <a:normAutofit/>
          </a:bodyPr>
          <a:lstStyle/>
          <a:p>
            <a:r>
              <a:rPr lang="en-US" sz="2400" dirty="0" smtClean="0"/>
              <a:t>Load-balancing problem</a:t>
            </a:r>
          </a:p>
          <a:p>
            <a:pPr lvl="1" algn="just"/>
            <a:r>
              <a:rPr lang="en-US" sz="2000" dirty="0" smtClean="0"/>
              <a:t>Occurs when threads have different amounts of work to do and thus take different amounts of time to complete.</a:t>
            </a:r>
          </a:p>
          <a:p>
            <a:pPr lvl="1" algn="just"/>
            <a:r>
              <a:rPr lang="en-US" sz="2000" dirty="0" smtClean="0"/>
              <a:t>Some threads may wait a long time at the next barrier in the program, which means that the hardware resources are not being efficiently exploited.</a:t>
            </a:r>
          </a:p>
          <a:p>
            <a:endParaRPr lang="en-US" sz="2400" dirty="0" smtClean="0"/>
          </a:p>
          <a:p>
            <a:endParaRPr lang="en-US" sz="2400" dirty="0"/>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3042" y="274638"/>
            <a:ext cx="7043758" cy="1296974"/>
          </a:xfrm>
        </p:spPr>
        <p:txBody>
          <a:bodyPr>
            <a:normAutofit/>
          </a:bodyPr>
          <a:lstStyle/>
          <a:p>
            <a:pPr algn="l"/>
            <a:r>
              <a:rPr lang="en-US" sz="3600" b="1" dirty="0" smtClean="0">
                <a:latin typeface="Courier New" pitchFamily="49" charset="0"/>
                <a:cs typeface="Courier New" pitchFamily="49" charset="0"/>
              </a:rPr>
              <a:t>#pragma </a:t>
            </a:r>
            <a:r>
              <a:rPr lang="en-US" sz="3600" b="1" dirty="0" err="1" smtClean="0">
                <a:latin typeface="Courier New" pitchFamily="49" charset="0"/>
                <a:cs typeface="Courier New" pitchFamily="49" charset="0"/>
              </a:rPr>
              <a:t>omp</a:t>
            </a:r>
            <a:r>
              <a:rPr lang="en-US" sz="3600" b="1" dirty="0" smtClean="0">
                <a:latin typeface="Courier New" pitchFamily="49" charset="0"/>
                <a:cs typeface="Courier New" pitchFamily="49" charset="0"/>
              </a:rPr>
              <a:t> </a:t>
            </a:r>
            <a:r>
              <a:rPr lang="en-US" sz="3600" b="1" dirty="0" smtClean="0">
                <a:solidFill>
                  <a:srgbClr val="C00000"/>
                </a:solidFill>
                <a:latin typeface="Courier New" pitchFamily="49" charset="0"/>
                <a:cs typeface="Courier New" pitchFamily="49" charset="0"/>
              </a:rPr>
              <a:t>sections</a:t>
            </a:r>
            <a:br>
              <a:rPr lang="en-US" sz="3600" b="1" dirty="0" smtClean="0">
                <a:solidFill>
                  <a:srgbClr val="C00000"/>
                </a:solidFill>
                <a:latin typeface="Courier New" pitchFamily="49" charset="0"/>
                <a:cs typeface="Courier New" pitchFamily="49" charset="0"/>
              </a:rPr>
            </a:br>
            <a:r>
              <a:rPr lang="en-US" sz="3600" b="1" dirty="0" smtClean="0">
                <a:latin typeface="Courier New" pitchFamily="49" charset="0"/>
                <a:cs typeface="Courier New" pitchFamily="49" charset="0"/>
              </a:rPr>
              <a:t>#pragma </a:t>
            </a:r>
            <a:r>
              <a:rPr lang="en-US" sz="3600" b="1" dirty="0" err="1" smtClean="0">
                <a:latin typeface="Courier New" pitchFamily="49" charset="0"/>
                <a:cs typeface="Courier New" pitchFamily="49" charset="0"/>
              </a:rPr>
              <a:t>omp</a:t>
            </a:r>
            <a:r>
              <a:rPr lang="en-US" sz="3600" b="1" dirty="0" smtClean="0">
                <a:latin typeface="Courier New" pitchFamily="49" charset="0"/>
                <a:cs typeface="Courier New" pitchFamily="49" charset="0"/>
              </a:rPr>
              <a:t> </a:t>
            </a:r>
            <a:r>
              <a:rPr lang="en-US" sz="3600" b="1" dirty="0" smtClean="0">
                <a:solidFill>
                  <a:srgbClr val="C00000"/>
                </a:solidFill>
                <a:latin typeface="Courier New" pitchFamily="49" charset="0"/>
                <a:cs typeface="Courier New" pitchFamily="49" charset="0"/>
              </a:rPr>
              <a:t>section</a:t>
            </a:r>
            <a:endParaRPr lang="en-US" sz="3600" dirty="0">
              <a:solidFill>
                <a:srgbClr val="C00000"/>
              </a:solidFill>
            </a:endParaRPr>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27</a:t>
            </a:fld>
            <a:endParaRPr lang="zh-TW" altLang="en-US"/>
          </a:p>
        </p:txBody>
      </p:sp>
      <p:pic>
        <p:nvPicPr>
          <p:cNvPr id="130050" name="Picture 2"/>
          <p:cNvPicPr>
            <a:picLocks noGrp="1" noChangeAspect="1" noChangeArrowheads="1"/>
          </p:cNvPicPr>
          <p:nvPr>
            <p:ph idx="1"/>
          </p:nvPr>
        </p:nvPicPr>
        <p:blipFill>
          <a:blip r:embed="rId2" cstate="print"/>
          <a:srcRect/>
          <a:stretch>
            <a:fillRect/>
          </a:stretch>
        </p:blipFill>
        <p:spPr bwMode="auto">
          <a:xfrm>
            <a:off x="457200" y="2643182"/>
            <a:ext cx="8229600" cy="2477973"/>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Courier New" pitchFamily="49" charset="0"/>
                <a:cs typeface="Courier New" pitchFamily="49" charset="0"/>
              </a:rPr>
              <a:t>#pragma </a:t>
            </a:r>
            <a:r>
              <a:rPr lang="en-US" sz="3600" b="1" dirty="0" err="1" smtClean="0">
                <a:latin typeface="Courier New" pitchFamily="49" charset="0"/>
                <a:cs typeface="Courier New" pitchFamily="49" charset="0"/>
              </a:rPr>
              <a:t>omp</a:t>
            </a:r>
            <a:r>
              <a:rPr lang="en-US" sz="3600" b="1" dirty="0" smtClean="0">
                <a:latin typeface="Courier New" pitchFamily="49" charset="0"/>
                <a:cs typeface="Courier New" pitchFamily="49" charset="0"/>
              </a:rPr>
              <a:t> </a:t>
            </a:r>
            <a:r>
              <a:rPr lang="en-US" sz="3600" b="1" dirty="0" smtClean="0">
                <a:solidFill>
                  <a:srgbClr val="C00000"/>
                </a:solidFill>
                <a:latin typeface="Courier New" pitchFamily="49" charset="0"/>
                <a:cs typeface="Courier New" pitchFamily="49" charset="0"/>
              </a:rPr>
              <a:t>single</a:t>
            </a:r>
            <a:endParaRPr lang="en-US" sz="3600" dirty="0">
              <a:solidFill>
                <a:srgbClr val="C00000"/>
              </a:solidFill>
            </a:endParaRPr>
          </a:p>
        </p:txBody>
      </p:sp>
      <p:sp>
        <p:nvSpPr>
          <p:cNvPr id="3" name="Content Placeholder 2"/>
          <p:cNvSpPr>
            <a:spLocks noGrp="1"/>
          </p:cNvSpPr>
          <p:nvPr>
            <p:ph idx="1"/>
          </p:nvPr>
        </p:nvSpPr>
        <p:spPr/>
        <p:txBody>
          <a:bodyPr>
            <a:normAutofit/>
          </a:bodyPr>
          <a:lstStyle/>
          <a:p>
            <a:pPr algn="just"/>
            <a:r>
              <a:rPr lang="en-US" sz="2400" dirty="0" smtClean="0"/>
              <a:t>The </a:t>
            </a:r>
            <a:r>
              <a:rPr lang="en-US" sz="2200" dirty="0" smtClean="0">
                <a:latin typeface="Courier New" pitchFamily="49" charset="0"/>
                <a:cs typeface="Courier New" pitchFamily="49" charset="0"/>
              </a:rPr>
              <a:t>single</a:t>
            </a:r>
            <a:r>
              <a:rPr lang="en-US" sz="2400" dirty="0" smtClean="0"/>
              <a:t> construct indicates a block of code that should only be executed by one of the threads.</a:t>
            </a:r>
          </a:p>
          <a:p>
            <a:pPr algn="just">
              <a:spcBef>
                <a:spcPts val="1200"/>
              </a:spcBef>
            </a:pPr>
            <a:r>
              <a:rPr lang="en-US" sz="2400" dirty="0" smtClean="0"/>
              <a:t>The construct does not state which thread should execute the code block; indeed, the thread chosen could vary from one run to another.</a:t>
            </a:r>
          </a:p>
          <a:p>
            <a:pPr algn="just">
              <a:spcBef>
                <a:spcPts val="1200"/>
              </a:spcBef>
            </a:pPr>
            <a:r>
              <a:rPr lang="en-US" sz="2400" dirty="0" smtClean="0"/>
              <a:t>An implied </a:t>
            </a:r>
            <a:r>
              <a:rPr lang="en-US" sz="2400" b="1" dirty="0" smtClean="0"/>
              <a:t>barrier</a:t>
            </a:r>
            <a:r>
              <a:rPr lang="en-US" sz="2400" dirty="0" smtClean="0"/>
              <a:t> is at the end of the construct.</a:t>
            </a:r>
          </a:p>
          <a:p>
            <a:pPr algn="just">
              <a:spcBef>
                <a:spcPts val="1800"/>
              </a:spcBef>
            </a:pPr>
            <a:r>
              <a:rPr lang="en-US" sz="2400" dirty="0" smtClean="0"/>
              <a:t>Syntax:</a:t>
            </a:r>
          </a:p>
          <a:p>
            <a:pPr algn="just">
              <a:buNone/>
            </a:pPr>
            <a:r>
              <a:rPr lang="en-US" sz="2200" b="1" dirty="0" smtClean="0">
                <a:latin typeface="Courier New" pitchFamily="49" charset="0"/>
                <a:cs typeface="Courier New" pitchFamily="49" charset="0"/>
              </a:rPr>
              <a:t>	#pragma </a:t>
            </a:r>
            <a:r>
              <a:rPr lang="en-US" sz="2200" b="1" dirty="0" err="1" smtClean="0">
                <a:latin typeface="Courier New" pitchFamily="49" charset="0"/>
                <a:cs typeface="Courier New" pitchFamily="49" charset="0"/>
              </a:rPr>
              <a:t>omp</a:t>
            </a:r>
            <a:r>
              <a:rPr lang="en-US" sz="2200" b="1" dirty="0" smtClean="0">
                <a:latin typeface="Courier New" pitchFamily="49" charset="0"/>
                <a:cs typeface="Courier New" pitchFamily="49" charset="0"/>
              </a:rPr>
              <a:t> single </a:t>
            </a:r>
            <a:r>
              <a:rPr lang="en-US" sz="2400" dirty="0" smtClean="0"/>
              <a:t>[</a:t>
            </a:r>
            <a:r>
              <a:rPr lang="en-US" sz="2400" i="1" dirty="0" smtClean="0"/>
              <a:t>clauses</a:t>
            </a:r>
            <a:r>
              <a:rPr lang="en-US" sz="2400" dirty="0" smtClean="0"/>
              <a:t>]</a:t>
            </a:r>
          </a:p>
          <a:p>
            <a:pPr algn="just">
              <a:buNone/>
            </a:pPr>
            <a:r>
              <a:rPr lang="en-US" sz="2400" dirty="0" smtClean="0"/>
              <a:t>		</a:t>
            </a:r>
            <a:r>
              <a:rPr lang="en-US" sz="2400" i="1" dirty="0" smtClean="0"/>
              <a:t>structured-block</a:t>
            </a:r>
          </a:p>
          <a:p>
            <a:pPr algn="just"/>
            <a:endParaRPr lang="en-US" sz="2400" dirty="0"/>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28</a:t>
            </a:fld>
            <a:endParaRPr lang="zh-TW" altLang="en-US"/>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1143000"/>
          </a:xfrm>
        </p:spPr>
        <p:txBody>
          <a:bodyPr>
            <a:normAutofit/>
          </a:bodyPr>
          <a:lstStyle/>
          <a:p>
            <a:r>
              <a:rPr lang="en-US" sz="3600" b="1" dirty="0" smtClean="0">
                <a:latin typeface="Courier New" pitchFamily="49" charset="0"/>
                <a:cs typeface="Courier New" pitchFamily="49" charset="0"/>
              </a:rPr>
              <a:t>#pragma </a:t>
            </a:r>
            <a:r>
              <a:rPr lang="en-US" sz="3600" b="1" dirty="0" err="1" smtClean="0">
                <a:latin typeface="Courier New" pitchFamily="49" charset="0"/>
                <a:cs typeface="Courier New" pitchFamily="49" charset="0"/>
              </a:rPr>
              <a:t>omp</a:t>
            </a:r>
            <a:r>
              <a:rPr lang="en-US" sz="3600" b="1" dirty="0" smtClean="0">
                <a:latin typeface="Courier New" pitchFamily="49" charset="0"/>
                <a:cs typeface="Courier New" pitchFamily="49" charset="0"/>
              </a:rPr>
              <a:t> </a:t>
            </a:r>
            <a:r>
              <a:rPr lang="en-US" sz="3600" b="1" dirty="0" smtClean="0">
                <a:solidFill>
                  <a:srgbClr val="C00000"/>
                </a:solidFill>
                <a:latin typeface="Courier New" pitchFamily="49" charset="0"/>
                <a:cs typeface="Courier New" pitchFamily="49" charset="0"/>
              </a:rPr>
              <a:t>single</a:t>
            </a:r>
            <a:endParaRPr lang="en-US" sz="3600" dirty="0">
              <a:solidFill>
                <a:srgbClr val="C00000"/>
              </a:solidFill>
            </a:endParaRPr>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29</a:t>
            </a:fld>
            <a:endParaRPr lang="zh-TW" altLang="en-US"/>
          </a:p>
        </p:txBody>
      </p:sp>
      <p:pic>
        <p:nvPicPr>
          <p:cNvPr id="132098" name="Picture 2"/>
          <p:cNvPicPr>
            <a:picLocks noGrp="1" noChangeAspect="1" noChangeArrowheads="1"/>
          </p:cNvPicPr>
          <p:nvPr>
            <p:ph idx="1"/>
          </p:nvPr>
        </p:nvPicPr>
        <p:blipFill>
          <a:blip r:embed="rId2" cstate="print"/>
          <a:srcRect/>
          <a:stretch>
            <a:fillRect/>
          </a:stretch>
        </p:blipFill>
        <p:spPr bwMode="auto">
          <a:xfrm>
            <a:off x="921369" y="1137351"/>
            <a:ext cx="7293969" cy="5434921"/>
          </a:xfrm>
          <a:prstGeom prst="rect">
            <a:avLst/>
          </a:prstGeom>
          <a:noFill/>
          <a:ln w="25400">
            <a:solidFill>
              <a:srgbClr val="C00000"/>
            </a:solidFill>
            <a:miter lim="800000"/>
            <a:headEnd/>
            <a:tailEnd/>
          </a:ln>
        </p:spPr>
      </p:pic>
      <p:sp>
        <p:nvSpPr>
          <p:cNvPr id="7" name="TextBox 6"/>
          <p:cNvSpPr txBox="1"/>
          <p:nvPr/>
        </p:nvSpPr>
        <p:spPr>
          <a:xfrm>
            <a:off x="6084073" y="3012247"/>
            <a:ext cx="2571736" cy="369332"/>
          </a:xfrm>
          <a:prstGeom prst="rect">
            <a:avLst/>
          </a:prstGeom>
          <a:noFill/>
        </p:spPr>
        <p:txBody>
          <a:bodyPr wrap="square" rtlCol="0">
            <a:spAutoFit/>
          </a:bodyPr>
          <a:lstStyle/>
          <a:p>
            <a:r>
              <a:rPr lang="en-US" b="1" dirty="0" smtClean="0">
                <a:solidFill>
                  <a:srgbClr val="FF0000"/>
                </a:solidFill>
                <a:sym typeface="Wingdings" pitchFamily="2" charset="2"/>
              </a:rPr>
              <a:t> An implied barrier</a:t>
            </a:r>
            <a:endParaRPr lang="en-US" b="1" dirty="0">
              <a:solidFill>
                <a:srgbClr val="FF0000"/>
              </a:solidFill>
            </a:endParaRP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8"/>
            <a:ext cx="8229600" cy="1143000"/>
          </a:xfrm>
        </p:spPr>
        <p:txBody>
          <a:bodyPr/>
          <a:lstStyle/>
          <a:p>
            <a:r>
              <a:rPr lang="en-US" dirty="0" smtClean="0"/>
              <a:t>OpenMP Features</a:t>
            </a:r>
            <a:endParaRPr lang="en-US" dirty="0"/>
          </a:p>
        </p:txBody>
      </p:sp>
      <p:sp>
        <p:nvSpPr>
          <p:cNvPr id="3" name="Content Placeholder 2"/>
          <p:cNvSpPr>
            <a:spLocks noGrp="1"/>
          </p:cNvSpPr>
          <p:nvPr>
            <p:ph idx="1"/>
          </p:nvPr>
        </p:nvSpPr>
        <p:spPr>
          <a:xfrm>
            <a:off x="457200" y="1500174"/>
            <a:ext cx="8229600" cy="4786346"/>
          </a:xfrm>
        </p:spPr>
        <p:txBody>
          <a:bodyPr>
            <a:normAutofit/>
          </a:bodyPr>
          <a:lstStyle/>
          <a:p>
            <a:r>
              <a:rPr lang="en-US" sz="2400" dirty="0" smtClean="0"/>
              <a:t>OpenMP is an </a:t>
            </a:r>
            <a:r>
              <a:rPr lang="en-US" sz="2400" b="1" dirty="0" smtClean="0"/>
              <a:t>API</a:t>
            </a:r>
            <a:r>
              <a:rPr lang="en-US" sz="2400" dirty="0" smtClean="0"/>
              <a:t> for </a:t>
            </a:r>
            <a:r>
              <a:rPr lang="en-US" sz="2400" b="1" dirty="0" smtClean="0"/>
              <a:t>shared-memory</a:t>
            </a:r>
            <a:r>
              <a:rPr lang="en-US" sz="2400" dirty="0" smtClean="0"/>
              <a:t> parallel programming.</a:t>
            </a:r>
          </a:p>
          <a:p>
            <a:r>
              <a:rPr lang="en-US" sz="2400" dirty="0" smtClean="0"/>
              <a:t>OpenMP consists of:</a:t>
            </a:r>
          </a:p>
          <a:p>
            <a:pPr lvl="1"/>
            <a:r>
              <a:rPr lang="en-US" sz="2400" dirty="0" smtClean="0"/>
              <a:t>A set of compiler </a:t>
            </a:r>
            <a:r>
              <a:rPr lang="en-US" sz="2400" b="1" dirty="0" smtClean="0"/>
              <a:t>directives</a:t>
            </a:r>
            <a:r>
              <a:rPr lang="en-US" sz="2400" dirty="0" smtClean="0"/>
              <a:t> and </a:t>
            </a:r>
            <a:r>
              <a:rPr lang="en-US" sz="2400" b="1" dirty="0" smtClean="0"/>
              <a:t>clauses</a:t>
            </a:r>
          </a:p>
          <a:p>
            <a:pPr lvl="2"/>
            <a:r>
              <a:rPr lang="en-US" sz="2000" dirty="0" smtClean="0">
                <a:solidFill>
                  <a:schemeClr val="accent6">
                    <a:lumMod val="50000"/>
                  </a:schemeClr>
                </a:solidFill>
              </a:rPr>
              <a:t>E.g., #pragma </a:t>
            </a:r>
            <a:r>
              <a:rPr lang="en-US" sz="2000" dirty="0" err="1" smtClean="0">
                <a:solidFill>
                  <a:schemeClr val="accent6">
                    <a:lumMod val="50000"/>
                  </a:schemeClr>
                </a:solidFill>
              </a:rPr>
              <a:t>omp</a:t>
            </a:r>
            <a:r>
              <a:rPr lang="en-US" sz="2000" dirty="0" smtClean="0">
                <a:solidFill>
                  <a:schemeClr val="accent6">
                    <a:lumMod val="50000"/>
                  </a:schemeClr>
                </a:solidFill>
              </a:rPr>
              <a:t> </a:t>
            </a:r>
            <a:r>
              <a:rPr lang="en-US" sz="2000" dirty="0" err="1" smtClean="0">
                <a:solidFill>
                  <a:schemeClr val="accent6">
                    <a:lumMod val="50000"/>
                  </a:schemeClr>
                </a:solidFill>
              </a:rPr>
              <a:t>parellel</a:t>
            </a:r>
            <a:r>
              <a:rPr lang="en-US" sz="2000" dirty="0" smtClean="0">
                <a:solidFill>
                  <a:schemeClr val="accent6">
                    <a:lumMod val="50000"/>
                  </a:schemeClr>
                </a:solidFill>
              </a:rPr>
              <a:t>, shared, private</a:t>
            </a:r>
            <a:endParaRPr lang="en-US" sz="2000" dirty="0" smtClean="0"/>
          </a:p>
          <a:p>
            <a:pPr lvl="1"/>
            <a:r>
              <a:rPr lang="en-US" sz="2400" dirty="0" smtClean="0"/>
              <a:t>A library of </a:t>
            </a:r>
            <a:r>
              <a:rPr lang="en-US" sz="2400" b="1" dirty="0" smtClean="0"/>
              <a:t>functions</a:t>
            </a:r>
          </a:p>
          <a:p>
            <a:pPr lvl="2"/>
            <a:r>
              <a:rPr lang="en-US" sz="2000" dirty="0" smtClean="0">
                <a:solidFill>
                  <a:schemeClr val="accent6">
                    <a:lumMod val="50000"/>
                  </a:schemeClr>
                </a:solidFill>
              </a:rPr>
              <a:t>E.g., </a:t>
            </a:r>
            <a:r>
              <a:rPr lang="en-US" sz="2000" dirty="0" err="1" smtClean="0">
                <a:solidFill>
                  <a:schemeClr val="accent6">
                    <a:lumMod val="50000"/>
                  </a:schemeClr>
                </a:solidFill>
              </a:rPr>
              <a:t>omp_get_num_threads</a:t>
            </a:r>
            <a:r>
              <a:rPr lang="en-US" sz="2000" dirty="0" smtClean="0">
                <a:solidFill>
                  <a:schemeClr val="accent6">
                    <a:lumMod val="50000"/>
                  </a:schemeClr>
                </a:solidFill>
              </a:rPr>
              <a:t>(), #include &lt;</a:t>
            </a:r>
            <a:r>
              <a:rPr lang="en-US" sz="2000" dirty="0" err="1" smtClean="0">
                <a:solidFill>
                  <a:schemeClr val="accent6">
                    <a:lumMod val="50000"/>
                  </a:schemeClr>
                </a:solidFill>
              </a:rPr>
              <a:t>omp.h</a:t>
            </a:r>
            <a:r>
              <a:rPr lang="en-US" sz="2000" dirty="0" smtClean="0">
                <a:solidFill>
                  <a:schemeClr val="accent6">
                    <a:lumMod val="50000"/>
                  </a:schemeClr>
                </a:solidFill>
              </a:rPr>
              <a:t>&gt;</a:t>
            </a:r>
            <a:endParaRPr lang="en-US" sz="2000" dirty="0" smtClean="0"/>
          </a:p>
          <a:p>
            <a:pPr lvl="1"/>
            <a:r>
              <a:rPr lang="en-US" sz="2400" dirty="0" smtClean="0"/>
              <a:t>A set of </a:t>
            </a:r>
            <a:r>
              <a:rPr lang="en-US" sz="2400" b="1" dirty="0" smtClean="0"/>
              <a:t>environment variables</a:t>
            </a:r>
          </a:p>
          <a:p>
            <a:pPr lvl="2"/>
            <a:r>
              <a:rPr lang="en-US" sz="2000" dirty="0" smtClean="0">
                <a:solidFill>
                  <a:schemeClr val="accent6">
                    <a:lumMod val="50000"/>
                  </a:schemeClr>
                </a:solidFill>
              </a:rPr>
              <a:t>E.g., OMP_NUM_THREADS</a:t>
            </a:r>
            <a:endParaRPr lang="en-US" sz="2000" dirty="0" smtClean="0"/>
          </a:p>
          <a:p>
            <a:pPr>
              <a:spcBef>
                <a:spcPts val="1800"/>
              </a:spcBef>
            </a:pPr>
            <a:r>
              <a:rPr lang="en-US" sz="2400" dirty="0" smtClean="0"/>
              <a:t>OpenMP works in conjunction with:</a:t>
            </a:r>
          </a:p>
          <a:p>
            <a:pPr lvl="1"/>
            <a:r>
              <a:rPr lang="en-US" sz="2400" dirty="0" smtClean="0"/>
              <a:t>Fortran, C, and C++</a:t>
            </a:r>
          </a:p>
          <a:p>
            <a:endParaRPr lang="en-US" dirty="0" smtClean="0"/>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3</a:t>
            </a:fld>
            <a:endParaRPr lang="zh-TW" altLang="en-US"/>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Courier New" pitchFamily="49" charset="0"/>
                <a:cs typeface="Courier New" pitchFamily="49" charset="0"/>
              </a:rPr>
              <a:t>#pragma </a:t>
            </a:r>
            <a:r>
              <a:rPr lang="en-US" sz="3600" b="1" dirty="0" err="1" smtClean="0">
                <a:latin typeface="Courier New" pitchFamily="49" charset="0"/>
                <a:cs typeface="Courier New" pitchFamily="49" charset="0"/>
              </a:rPr>
              <a:t>omp</a:t>
            </a:r>
            <a:r>
              <a:rPr lang="en-US" sz="3600" b="1" dirty="0" smtClean="0">
                <a:latin typeface="Courier New" pitchFamily="49" charset="0"/>
                <a:cs typeface="Courier New" pitchFamily="49" charset="0"/>
              </a:rPr>
              <a:t> </a:t>
            </a:r>
            <a:r>
              <a:rPr lang="en-US" sz="3600" b="1" dirty="0" smtClean="0">
                <a:solidFill>
                  <a:srgbClr val="C00000"/>
                </a:solidFill>
                <a:latin typeface="Courier New" pitchFamily="49" charset="0"/>
                <a:cs typeface="Courier New" pitchFamily="49" charset="0"/>
              </a:rPr>
              <a:t>single</a:t>
            </a:r>
            <a:endParaRPr lang="en-US" sz="3600" dirty="0">
              <a:solidFill>
                <a:srgbClr val="C00000"/>
              </a:solidFill>
            </a:endParaRPr>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30</a:t>
            </a:fld>
            <a:endParaRPr lang="zh-TW" altLang="en-US"/>
          </a:p>
        </p:txBody>
      </p:sp>
      <p:pic>
        <p:nvPicPr>
          <p:cNvPr id="131074" name="Picture 2"/>
          <p:cNvPicPr>
            <a:picLocks noGrp="1" noChangeAspect="1" noChangeArrowheads="1"/>
          </p:cNvPicPr>
          <p:nvPr>
            <p:ph idx="1"/>
          </p:nvPr>
        </p:nvPicPr>
        <p:blipFill>
          <a:blip r:embed="rId2" cstate="print"/>
          <a:srcRect/>
          <a:stretch>
            <a:fillRect/>
          </a:stretch>
        </p:blipFill>
        <p:spPr bwMode="auto">
          <a:xfrm>
            <a:off x="457200" y="2571744"/>
            <a:ext cx="8229600" cy="2467748"/>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74638"/>
            <a:ext cx="8572560" cy="1143000"/>
          </a:xfrm>
        </p:spPr>
        <p:txBody>
          <a:bodyPr>
            <a:noAutofit/>
          </a:bodyPr>
          <a:lstStyle/>
          <a:p>
            <a:r>
              <a:rPr lang="en-US" sz="3600" dirty="0" smtClean="0"/>
              <a:t>Combined Parallel Work-Sharing Constructs</a:t>
            </a:r>
            <a:endParaRPr lang="en-US" sz="3600" dirty="0"/>
          </a:p>
        </p:txBody>
      </p:sp>
      <p:sp>
        <p:nvSpPr>
          <p:cNvPr id="3" name="Content Placeholder 2"/>
          <p:cNvSpPr>
            <a:spLocks noGrp="1"/>
          </p:cNvSpPr>
          <p:nvPr>
            <p:ph idx="1"/>
          </p:nvPr>
        </p:nvSpPr>
        <p:spPr/>
        <p:txBody>
          <a:bodyPr>
            <a:normAutofit/>
          </a:bodyPr>
          <a:lstStyle/>
          <a:p>
            <a:pPr algn="just"/>
            <a:r>
              <a:rPr lang="en-US" sz="2400" dirty="0" smtClean="0"/>
              <a:t>Combined parallel work-sharing constructs are shortcuts that can be used when a parallel region comprises precisely one work-sharing construct.</a:t>
            </a:r>
          </a:p>
          <a:p>
            <a:pPr algn="just">
              <a:spcBef>
                <a:spcPts val="1200"/>
              </a:spcBef>
            </a:pPr>
            <a:r>
              <a:rPr lang="en-US" sz="2400" dirty="0" smtClean="0"/>
              <a:t>The semantics of the shortcut directives are identical to explicitly specifying the </a:t>
            </a:r>
            <a:r>
              <a:rPr lang="en-US" sz="2200" dirty="0" smtClean="0">
                <a:latin typeface="Courier New" pitchFamily="49" charset="0"/>
                <a:cs typeface="Courier New" pitchFamily="49" charset="0"/>
              </a:rPr>
              <a:t>parallel</a:t>
            </a:r>
            <a:r>
              <a:rPr lang="en-US" sz="2400" dirty="0" smtClean="0"/>
              <a:t> construct immediately followed by the work-sharing construct.</a:t>
            </a:r>
          </a:p>
          <a:p>
            <a:pPr algn="just">
              <a:spcBef>
                <a:spcPts val="1200"/>
              </a:spcBef>
            </a:pPr>
            <a:r>
              <a:rPr lang="en-US" sz="2400" dirty="0" smtClean="0"/>
              <a:t>Main advantages of using combined constructs:</a:t>
            </a:r>
          </a:p>
          <a:p>
            <a:pPr lvl="1" algn="just">
              <a:spcBef>
                <a:spcPts val="600"/>
              </a:spcBef>
            </a:pPr>
            <a:r>
              <a:rPr lang="en-US" sz="2200" dirty="0" smtClean="0"/>
              <a:t>Readability</a:t>
            </a:r>
          </a:p>
          <a:p>
            <a:pPr lvl="1" algn="just">
              <a:spcBef>
                <a:spcPts val="600"/>
              </a:spcBef>
            </a:pPr>
            <a:r>
              <a:rPr lang="en-US" sz="2200" dirty="0" smtClean="0"/>
              <a:t>Performance</a:t>
            </a:r>
          </a:p>
          <a:p>
            <a:pPr lvl="2" algn="just">
              <a:spcBef>
                <a:spcPts val="1200"/>
              </a:spcBef>
            </a:pPr>
            <a:r>
              <a:rPr lang="en-US" sz="2000" dirty="0" smtClean="0"/>
              <a:t>One barrier only at the end of the construct</a:t>
            </a:r>
          </a:p>
          <a:p>
            <a:pPr algn="just">
              <a:spcBef>
                <a:spcPts val="1200"/>
              </a:spcBef>
            </a:pPr>
            <a:endParaRPr lang="en-US" sz="2400" dirty="0"/>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31</a:t>
            </a:fld>
            <a:endParaRPr lang="zh-TW" altLang="en-US"/>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142852"/>
            <a:ext cx="8572560" cy="1143000"/>
          </a:xfrm>
        </p:spPr>
        <p:txBody>
          <a:bodyPr>
            <a:noAutofit/>
          </a:bodyPr>
          <a:lstStyle/>
          <a:p>
            <a:r>
              <a:rPr lang="en-US" sz="3600" dirty="0" smtClean="0"/>
              <a:t>Combined Parallel Work-Sharing Constructs</a:t>
            </a:r>
            <a:endParaRPr lang="en-US" sz="3600" dirty="0"/>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32</a:t>
            </a:fld>
            <a:endParaRPr lang="zh-TW" altLang="en-US"/>
          </a:p>
        </p:txBody>
      </p:sp>
      <p:pic>
        <p:nvPicPr>
          <p:cNvPr id="134146" name="Picture 2"/>
          <p:cNvPicPr>
            <a:picLocks noGrp="1" noChangeAspect="1" noChangeArrowheads="1"/>
          </p:cNvPicPr>
          <p:nvPr>
            <p:ph idx="1"/>
          </p:nvPr>
        </p:nvPicPr>
        <p:blipFill>
          <a:blip r:embed="rId2" cstate="print"/>
          <a:srcRect/>
          <a:stretch>
            <a:fillRect/>
          </a:stretch>
        </p:blipFill>
        <p:spPr bwMode="auto">
          <a:xfrm>
            <a:off x="880974" y="1309610"/>
            <a:ext cx="7320128" cy="5143873"/>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Courier New" pitchFamily="49" charset="0"/>
                <a:cs typeface="Courier New" pitchFamily="49" charset="0"/>
              </a:rPr>
              <a:t>#pragma </a:t>
            </a:r>
            <a:r>
              <a:rPr lang="en-US" sz="3600" b="1" dirty="0" err="1" smtClean="0">
                <a:latin typeface="Courier New" pitchFamily="49" charset="0"/>
                <a:cs typeface="Courier New" pitchFamily="49" charset="0"/>
              </a:rPr>
              <a:t>omp</a:t>
            </a:r>
            <a:r>
              <a:rPr lang="en-US" sz="3600" b="1" dirty="0" smtClean="0">
                <a:latin typeface="Courier New" pitchFamily="49" charset="0"/>
                <a:cs typeface="Courier New" pitchFamily="49" charset="0"/>
              </a:rPr>
              <a:t> </a:t>
            </a:r>
            <a:r>
              <a:rPr lang="en-US" sz="3600" b="1" dirty="0" smtClean="0">
                <a:solidFill>
                  <a:srgbClr val="C00000"/>
                </a:solidFill>
                <a:latin typeface="Courier New" pitchFamily="49" charset="0"/>
                <a:cs typeface="Courier New" pitchFamily="49" charset="0"/>
              </a:rPr>
              <a:t>parallel for</a:t>
            </a:r>
            <a:endParaRPr lang="en-US" sz="3600" b="1" dirty="0">
              <a:solidFill>
                <a:srgbClr val="C00000"/>
              </a:solidFill>
              <a:latin typeface="Courier New" pitchFamily="49" charset="0"/>
              <a:cs typeface="Courier New" pitchFamily="49" charset="0"/>
            </a:endParaRPr>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33</a:t>
            </a:fld>
            <a:endParaRPr lang="zh-TW" altLang="en-US"/>
          </a:p>
        </p:txBody>
      </p:sp>
      <p:graphicFrame>
        <p:nvGraphicFramePr>
          <p:cNvPr id="5" name="Object 4"/>
          <p:cNvGraphicFramePr>
            <a:graphicFrameLocks noChangeAspect="1"/>
          </p:cNvGraphicFramePr>
          <p:nvPr/>
        </p:nvGraphicFramePr>
        <p:xfrm>
          <a:off x="714348" y="1601803"/>
          <a:ext cx="7642225" cy="4113213"/>
        </p:xfrm>
        <a:graphic>
          <a:graphicData uri="http://schemas.openxmlformats.org/presentationml/2006/ole">
            <p:oleObj spid="_x0000_s133122" name="Equation" r:id="rId3" imgW="3822480" imgH="2057400" progId="Equation.DSMT4">
              <p:embed/>
            </p:oleObj>
          </a:graphicData>
        </a:graphic>
      </p:graphicFrame>
      <p:sp>
        <p:nvSpPr>
          <p:cNvPr id="6" name="TextBox 5"/>
          <p:cNvSpPr txBox="1"/>
          <p:nvPr/>
        </p:nvSpPr>
        <p:spPr>
          <a:xfrm>
            <a:off x="928662" y="6024518"/>
            <a:ext cx="6786610" cy="400110"/>
          </a:xfrm>
          <a:prstGeom prst="rect">
            <a:avLst/>
          </a:prstGeom>
          <a:noFill/>
        </p:spPr>
        <p:txBody>
          <a:bodyPr wrap="square" rtlCol="0">
            <a:spAutoFit/>
          </a:bodyPr>
          <a:lstStyle/>
          <a:p>
            <a:pPr algn="ctr"/>
            <a:r>
              <a:rPr lang="en-US" sz="2000" dirty="0" smtClean="0"/>
              <a:t>Note: The identifiers </a:t>
            </a:r>
            <a:r>
              <a:rPr lang="en-US" sz="2000" b="1" i="1" dirty="0" smtClean="0">
                <a:latin typeface="Times New Roman" pitchFamily="18" charset="0"/>
                <a:cs typeface="Times New Roman" pitchFamily="18" charset="0"/>
              </a:rPr>
              <a:t>start</a:t>
            </a:r>
            <a:r>
              <a:rPr lang="en-US" sz="2000" dirty="0" smtClean="0"/>
              <a:t>, </a:t>
            </a:r>
            <a:r>
              <a:rPr lang="en-US" sz="2000" b="1" i="1" dirty="0" smtClean="0">
                <a:latin typeface="Times New Roman" pitchFamily="18" charset="0"/>
                <a:cs typeface="Times New Roman" pitchFamily="18" charset="0"/>
              </a:rPr>
              <a:t>end</a:t>
            </a:r>
            <a:r>
              <a:rPr lang="en-US" sz="2000" dirty="0" smtClean="0"/>
              <a:t>, and </a:t>
            </a:r>
            <a:r>
              <a:rPr lang="en-US" sz="2000" b="1" i="1" dirty="0" smtClean="0">
                <a:latin typeface="Times New Roman" pitchFamily="18" charset="0"/>
                <a:cs typeface="Times New Roman" pitchFamily="18" charset="0"/>
              </a:rPr>
              <a:t>inc</a:t>
            </a:r>
            <a:r>
              <a:rPr lang="en-US" sz="2000" dirty="0" smtClean="0"/>
              <a:t> may be expressions.</a:t>
            </a:r>
            <a:endParaRPr lang="en-US" sz="2000" dirty="0"/>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Courier New" pitchFamily="49" charset="0"/>
                <a:cs typeface="Courier New" pitchFamily="49" charset="0"/>
              </a:rPr>
              <a:t>#pragma </a:t>
            </a:r>
            <a:r>
              <a:rPr lang="en-US" sz="3600" b="1" dirty="0" err="1" smtClean="0">
                <a:latin typeface="Courier New" pitchFamily="49" charset="0"/>
                <a:cs typeface="Courier New" pitchFamily="49" charset="0"/>
              </a:rPr>
              <a:t>omp</a:t>
            </a:r>
            <a:r>
              <a:rPr lang="en-US" sz="3600" b="1" dirty="0" smtClean="0">
                <a:latin typeface="Courier New" pitchFamily="49" charset="0"/>
                <a:cs typeface="Courier New" pitchFamily="49" charset="0"/>
              </a:rPr>
              <a:t> </a:t>
            </a:r>
            <a:r>
              <a:rPr lang="en-US" sz="3600" b="1" dirty="0" smtClean="0">
                <a:solidFill>
                  <a:srgbClr val="C00000"/>
                </a:solidFill>
                <a:latin typeface="Courier New" pitchFamily="49" charset="0"/>
                <a:cs typeface="Courier New" pitchFamily="49" charset="0"/>
              </a:rPr>
              <a:t>parallel for</a:t>
            </a:r>
            <a:endParaRPr lang="en-US" sz="3600" b="1" dirty="0">
              <a:solidFill>
                <a:srgbClr val="C00000"/>
              </a:solidFill>
              <a:latin typeface="Courier New" pitchFamily="49" charset="0"/>
              <a:cs typeface="Courier New" pitchFamily="49" charset="0"/>
            </a:endParaRPr>
          </a:p>
        </p:txBody>
      </p:sp>
      <p:sp>
        <p:nvSpPr>
          <p:cNvPr id="3" name="Content Placeholder 2"/>
          <p:cNvSpPr>
            <a:spLocks noGrp="1"/>
          </p:cNvSpPr>
          <p:nvPr>
            <p:ph idx="1"/>
          </p:nvPr>
        </p:nvSpPr>
        <p:spPr>
          <a:xfrm>
            <a:off x="457200" y="1600200"/>
            <a:ext cx="8229600" cy="4757758"/>
          </a:xfrm>
        </p:spPr>
        <p:txBody>
          <a:bodyPr>
            <a:normAutofit lnSpcReduction="10000"/>
          </a:bodyPr>
          <a:lstStyle/>
          <a:p>
            <a:pPr algn="just"/>
            <a:r>
              <a:rPr lang="en-US" sz="2400" dirty="0" smtClean="0"/>
              <a:t>The </a:t>
            </a:r>
            <a:r>
              <a:rPr lang="en-US" sz="2200" dirty="0" smtClean="0">
                <a:latin typeface="Courier New" pitchFamily="49" charset="0"/>
                <a:cs typeface="Courier New" pitchFamily="49" charset="0"/>
              </a:rPr>
              <a:t>for</a:t>
            </a:r>
            <a:r>
              <a:rPr lang="en-US" sz="2400" dirty="0" smtClean="0"/>
              <a:t> loop must have </a:t>
            </a:r>
            <a:r>
              <a:rPr lang="en-US" sz="2400" b="1" dirty="0" smtClean="0"/>
              <a:t>canonical shape</a:t>
            </a:r>
            <a:r>
              <a:rPr lang="en-US" sz="2400" dirty="0" smtClean="0"/>
              <a:t> (shown in the previous slide).</a:t>
            </a:r>
          </a:p>
          <a:p>
            <a:pPr algn="just">
              <a:spcBef>
                <a:spcPts val="1800"/>
              </a:spcBef>
            </a:pPr>
            <a:r>
              <a:rPr lang="en-US" sz="2400" dirty="0" smtClean="0"/>
              <a:t>The </a:t>
            </a:r>
            <a:r>
              <a:rPr lang="en-US" sz="2200" dirty="0" smtClean="0">
                <a:latin typeface="Courier New" pitchFamily="49" charset="0"/>
                <a:cs typeface="Courier New" pitchFamily="49" charset="0"/>
              </a:rPr>
              <a:t>for</a:t>
            </a:r>
            <a:r>
              <a:rPr lang="en-US" sz="2400" dirty="0" smtClean="0"/>
              <a:t> loop must not contain statements that allow the loop to be exited prematurely. Examples include the </a:t>
            </a:r>
            <a:r>
              <a:rPr lang="en-US" sz="2200" dirty="0" smtClean="0">
                <a:latin typeface="Courier New" pitchFamily="49" charset="0"/>
                <a:cs typeface="Courier New" pitchFamily="49" charset="0"/>
              </a:rPr>
              <a:t>break</a:t>
            </a:r>
            <a:r>
              <a:rPr lang="en-US" sz="2400" dirty="0" smtClean="0"/>
              <a:t> statement, </a:t>
            </a:r>
            <a:r>
              <a:rPr lang="en-US" sz="2200" dirty="0" smtClean="0">
                <a:latin typeface="Courier New" pitchFamily="49" charset="0"/>
                <a:cs typeface="Courier New" pitchFamily="49" charset="0"/>
              </a:rPr>
              <a:t>return</a:t>
            </a:r>
            <a:r>
              <a:rPr lang="en-US" sz="2400" dirty="0" smtClean="0"/>
              <a:t> statement, </a:t>
            </a:r>
            <a:r>
              <a:rPr lang="en-US" sz="2200" dirty="0" smtClean="0">
                <a:latin typeface="Courier New" pitchFamily="49" charset="0"/>
                <a:cs typeface="Courier New" pitchFamily="49" charset="0"/>
              </a:rPr>
              <a:t>exit</a:t>
            </a:r>
            <a:r>
              <a:rPr lang="en-US" sz="2400" dirty="0" smtClean="0"/>
              <a:t> statement, and </a:t>
            </a:r>
            <a:r>
              <a:rPr lang="en-US" sz="2200" dirty="0" err="1" smtClean="0">
                <a:latin typeface="Courier New" pitchFamily="49" charset="0"/>
                <a:cs typeface="Courier New" pitchFamily="49" charset="0"/>
              </a:rPr>
              <a:t>goto</a:t>
            </a:r>
            <a:r>
              <a:rPr lang="en-US" sz="2400" dirty="0" smtClean="0"/>
              <a:t> statements to labels outside the loop.</a:t>
            </a:r>
          </a:p>
          <a:p>
            <a:pPr algn="just">
              <a:spcBef>
                <a:spcPts val="1800"/>
              </a:spcBef>
            </a:pPr>
            <a:r>
              <a:rPr lang="en-US" sz="2400" dirty="0" smtClean="0"/>
              <a:t>The </a:t>
            </a:r>
            <a:r>
              <a:rPr lang="en-US" sz="2200" dirty="0" smtClean="0">
                <a:latin typeface="Courier New" pitchFamily="49" charset="0"/>
                <a:cs typeface="Courier New" pitchFamily="49" charset="0"/>
              </a:rPr>
              <a:t>continue</a:t>
            </a:r>
            <a:r>
              <a:rPr lang="en-US" sz="2400" dirty="0" smtClean="0"/>
              <a:t> statement is allowed because its execution does not affect the number of loop iterations.</a:t>
            </a:r>
          </a:p>
          <a:p>
            <a:pPr algn="just">
              <a:spcBef>
                <a:spcPts val="1800"/>
              </a:spcBef>
            </a:pPr>
            <a:r>
              <a:rPr lang="en-US" sz="2400" dirty="0" smtClean="0"/>
              <a:t>In the </a:t>
            </a:r>
            <a:r>
              <a:rPr lang="en-US" sz="2200" dirty="0" smtClean="0">
                <a:latin typeface="Courier New" pitchFamily="49" charset="0"/>
                <a:cs typeface="Courier New" pitchFamily="49" charset="0"/>
              </a:rPr>
              <a:t>parallel for</a:t>
            </a:r>
            <a:r>
              <a:rPr lang="en-US" sz="2400" dirty="0" smtClean="0"/>
              <a:t> pragma, variables are by default </a:t>
            </a:r>
            <a:r>
              <a:rPr lang="en-US" sz="2400" b="1" i="1" dirty="0" smtClean="0"/>
              <a:t>shared</a:t>
            </a:r>
            <a:r>
              <a:rPr lang="en-US" sz="2400" dirty="0" smtClean="0"/>
              <a:t>, with the exception that </a:t>
            </a:r>
            <a:r>
              <a:rPr lang="en-US" sz="2400" u="sng" dirty="0" smtClean="0"/>
              <a:t>the loop index variable</a:t>
            </a:r>
            <a:r>
              <a:rPr lang="en-US" sz="2400" dirty="0" smtClean="0"/>
              <a:t> is </a:t>
            </a:r>
            <a:r>
              <a:rPr lang="en-US" sz="2400" b="1" i="1" dirty="0" smtClean="0"/>
              <a:t>private</a:t>
            </a:r>
            <a:r>
              <a:rPr lang="en-US" sz="2400" dirty="0" smtClean="0"/>
              <a:t>.</a:t>
            </a:r>
            <a:endParaRPr lang="en-US" sz="2400" dirty="0"/>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34</a:t>
            </a:fld>
            <a:endParaRPr lang="zh-TW" altLang="en-US"/>
          </a:p>
        </p:txBody>
      </p:sp>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Courier New" pitchFamily="49" charset="0"/>
                <a:cs typeface="Courier New" pitchFamily="49" charset="0"/>
              </a:rPr>
              <a:t>#pragma </a:t>
            </a:r>
            <a:r>
              <a:rPr lang="en-US" sz="3600" b="1" dirty="0" err="1" smtClean="0">
                <a:latin typeface="Courier New" pitchFamily="49" charset="0"/>
                <a:cs typeface="Courier New" pitchFamily="49" charset="0"/>
              </a:rPr>
              <a:t>omp</a:t>
            </a:r>
            <a:r>
              <a:rPr lang="en-US" sz="3600" b="1" dirty="0" smtClean="0">
                <a:latin typeface="Courier New" pitchFamily="49" charset="0"/>
                <a:cs typeface="Courier New" pitchFamily="49" charset="0"/>
              </a:rPr>
              <a:t> </a:t>
            </a:r>
            <a:r>
              <a:rPr lang="en-US" sz="3600" b="1" dirty="0" smtClean="0">
                <a:solidFill>
                  <a:srgbClr val="C00000"/>
                </a:solidFill>
                <a:latin typeface="Courier New" pitchFamily="49" charset="0"/>
                <a:cs typeface="Courier New" pitchFamily="49" charset="0"/>
              </a:rPr>
              <a:t>barrier</a:t>
            </a:r>
            <a:endParaRPr lang="en-US" sz="3600" dirty="0">
              <a:solidFill>
                <a:srgbClr val="C00000"/>
              </a:solidFill>
            </a:endParaRPr>
          </a:p>
        </p:txBody>
      </p:sp>
      <p:sp>
        <p:nvSpPr>
          <p:cNvPr id="3" name="Content Placeholder 2"/>
          <p:cNvSpPr>
            <a:spLocks noGrp="1"/>
          </p:cNvSpPr>
          <p:nvPr>
            <p:ph idx="1"/>
          </p:nvPr>
        </p:nvSpPr>
        <p:spPr/>
        <p:txBody>
          <a:bodyPr>
            <a:normAutofit/>
          </a:bodyPr>
          <a:lstStyle/>
          <a:p>
            <a:pPr algn="just"/>
            <a:r>
              <a:rPr lang="en-US" sz="2400" dirty="0" smtClean="0"/>
              <a:t>A </a:t>
            </a:r>
            <a:r>
              <a:rPr lang="en-US" sz="2400" b="1" dirty="0" smtClean="0"/>
              <a:t>barrier</a:t>
            </a:r>
            <a:r>
              <a:rPr lang="en-US" sz="2400" dirty="0" smtClean="0"/>
              <a:t> is a point in the execution of a program where threads wait for each other; no thread in the team of threads it applies to may proceed beyond a barrier until all threads in the team have reached that point.</a:t>
            </a:r>
          </a:p>
          <a:p>
            <a:pPr algn="just">
              <a:spcBef>
                <a:spcPts val="1200"/>
              </a:spcBef>
            </a:pPr>
            <a:r>
              <a:rPr lang="en-US" sz="2400" dirty="0" smtClean="0"/>
              <a:t>Many OpenMP constructs insert an </a:t>
            </a:r>
            <a:r>
              <a:rPr lang="en-US" sz="2400" u="sng" dirty="0" smtClean="0"/>
              <a:t>implied barrier</a:t>
            </a:r>
            <a:r>
              <a:rPr lang="en-US" sz="2400" dirty="0" smtClean="0"/>
              <a:t> at the end of the construct.</a:t>
            </a:r>
          </a:p>
          <a:p>
            <a:pPr algn="just">
              <a:spcBef>
                <a:spcPts val="1200"/>
              </a:spcBef>
            </a:pPr>
            <a:r>
              <a:rPr lang="en-US" sz="2400" dirty="0" smtClean="0"/>
              <a:t>Example: “omp_test06_2.c”</a:t>
            </a:r>
          </a:p>
          <a:p>
            <a:pPr algn="just"/>
            <a:endParaRPr lang="en-US" sz="2400" dirty="0" smtClean="0"/>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35</a:t>
            </a:fld>
            <a:endParaRPr lang="zh-TW" altLang="en-US"/>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Courier New" pitchFamily="49" charset="0"/>
                <a:cs typeface="Courier New" pitchFamily="49" charset="0"/>
              </a:rPr>
              <a:t>#pragma </a:t>
            </a:r>
            <a:r>
              <a:rPr lang="en-US" sz="3600" b="1" dirty="0" err="1" smtClean="0">
                <a:latin typeface="Courier New" pitchFamily="49" charset="0"/>
                <a:cs typeface="Courier New" pitchFamily="49" charset="0"/>
              </a:rPr>
              <a:t>omp</a:t>
            </a:r>
            <a:r>
              <a:rPr lang="en-US" sz="3600" b="1" dirty="0" smtClean="0">
                <a:latin typeface="Courier New" pitchFamily="49" charset="0"/>
                <a:cs typeface="Courier New" pitchFamily="49" charset="0"/>
              </a:rPr>
              <a:t> </a:t>
            </a:r>
            <a:r>
              <a:rPr lang="en-US" sz="3600" b="1" dirty="0" smtClean="0">
                <a:solidFill>
                  <a:srgbClr val="C00000"/>
                </a:solidFill>
                <a:latin typeface="Courier New" pitchFamily="49" charset="0"/>
                <a:cs typeface="Courier New" pitchFamily="49" charset="0"/>
              </a:rPr>
              <a:t>barrier</a:t>
            </a:r>
            <a:endParaRPr lang="en-US" sz="3600" dirty="0">
              <a:solidFill>
                <a:srgbClr val="C00000"/>
              </a:solidFill>
            </a:endParaRPr>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36</a:t>
            </a:fld>
            <a:endParaRPr lang="zh-TW" altLang="en-US"/>
          </a:p>
        </p:txBody>
      </p:sp>
      <p:pic>
        <p:nvPicPr>
          <p:cNvPr id="174082" name="Picture 2"/>
          <p:cNvPicPr>
            <a:picLocks noGrp="1" noChangeAspect="1" noChangeArrowheads="1"/>
          </p:cNvPicPr>
          <p:nvPr>
            <p:ph idx="1"/>
          </p:nvPr>
        </p:nvPicPr>
        <p:blipFill>
          <a:blip r:embed="rId2" cstate="print"/>
          <a:srcRect/>
          <a:stretch>
            <a:fillRect/>
          </a:stretch>
        </p:blipFill>
        <p:spPr bwMode="auto">
          <a:xfrm>
            <a:off x="457200" y="1857364"/>
            <a:ext cx="8229600" cy="3971677"/>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Courier New" pitchFamily="49" charset="0"/>
                <a:cs typeface="Courier New" pitchFamily="49" charset="0"/>
              </a:rPr>
              <a:t>#pragma </a:t>
            </a:r>
            <a:r>
              <a:rPr lang="en-US" sz="3600" b="1" dirty="0" err="1" smtClean="0">
                <a:latin typeface="Courier New" pitchFamily="49" charset="0"/>
                <a:cs typeface="Courier New" pitchFamily="49" charset="0"/>
              </a:rPr>
              <a:t>omp</a:t>
            </a:r>
            <a:r>
              <a:rPr lang="en-US" sz="3600" b="1" dirty="0" smtClean="0">
                <a:latin typeface="Courier New" pitchFamily="49" charset="0"/>
                <a:cs typeface="Courier New" pitchFamily="49" charset="0"/>
              </a:rPr>
              <a:t> </a:t>
            </a:r>
            <a:r>
              <a:rPr lang="en-US" sz="3600" b="1" dirty="0" smtClean="0">
                <a:solidFill>
                  <a:srgbClr val="C00000"/>
                </a:solidFill>
                <a:latin typeface="Courier New" pitchFamily="49" charset="0"/>
                <a:cs typeface="Courier New" pitchFamily="49" charset="0"/>
              </a:rPr>
              <a:t>barrier</a:t>
            </a:r>
            <a:endParaRPr lang="en-US" sz="3600" dirty="0">
              <a:solidFill>
                <a:srgbClr val="C00000"/>
              </a:solidFill>
            </a:endParaRPr>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37</a:t>
            </a:fld>
            <a:endParaRPr lang="zh-TW" altLang="en-US"/>
          </a:p>
        </p:txBody>
      </p:sp>
      <p:pic>
        <p:nvPicPr>
          <p:cNvPr id="175106" name="Picture 2"/>
          <p:cNvPicPr>
            <a:picLocks noGrp="1" noChangeAspect="1" noChangeArrowheads="1"/>
          </p:cNvPicPr>
          <p:nvPr>
            <p:ph idx="1"/>
          </p:nvPr>
        </p:nvPicPr>
        <p:blipFill>
          <a:blip r:embed="rId2" cstate="print"/>
          <a:srcRect/>
          <a:stretch>
            <a:fillRect/>
          </a:stretch>
        </p:blipFill>
        <p:spPr bwMode="auto">
          <a:xfrm>
            <a:off x="457200" y="1931081"/>
            <a:ext cx="8229600" cy="3212431"/>
          </a:xfrm>
          <a:prstGeom prst="rect">
            <a:avLst/>
          </a:prstGeom>
          <a:noFill/>
          <a:ln w="9525">
            <a:noFill/>
            <a:miter lim="800000"/>
            <a:headEnd/>
            <a:tailEnd/>
          </a:ln>
        </p:spPr>
      </p:pic>
      <p:sp>
        <p:nvSpPr>
          <p:cNvPr id="7" name="TextBox 6"/>
          <p:cNvSpPr txBox="1"/>
          <p:nvPr/>
        </p:nvSpPr>
        <p:spPr>
          <a:xfrm>
            <a:off x="2214546" y="5650072"/>
            <a:ext cx="4857784" cy="707886"/>
          </a:xfrm>
          <a:prstGeom prst="rect">
            <a:avLst/>
          </a:prstGeom>
          <a:noFill/>
        </p:spPr>
        <p:txBody>
          <a:bodyPr wrap="square" rtlCol="0">
            <a:spAutoFit/>
          </a:bodyPr>
          <a:lstStyle/>
          <a:p>
            <a:r>
              <a:rPr lang="en-US" sz="2000" dirty="0" smtClean="0">
                <a:solidFill>
                  <a:srgbClr val="C00000"/>
                </a:solidFill>
              </a:rPr>
              <a:t>Threads 0 and 1 were delayed for 3 seconds, and threads 2 and 3 had to wait.</a:t>
            </a:r>
            <a:endParaRPr lang="en-US" sz="2000" dirty="0">
              <a:solidFill>
                <a:srgbClr val="C00000"/>
              </a:solidFill>
            </a:endParaRPr>
          </a:p>
        </p:txBody>
      </p: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Courier New" pitchFamily="49" charset="0"/>
                <a:cs typeface="Courier New" pitchFamily="49" charset="0"/>
              </a:rPr>
              <a:t>#pragma </a:t>
            </a:r>
            <a:r>
              <a:rPr lang="en-US" sz="3600" b="1" dirty="0" err="1" smtClean="0">
                <a:latin typeface="Courier New" pitchFamily="49" charset="0"/>
                <a:cs typeface="Courier New" pitchFamily="49" charset="0"/>
              </a:rPr>
              <a:t>omp</a:t>
            </a:r>
            <a:r>
              <a:rPr lang="en-US" sz="3600" b="1" dirty="0" smtClean="0">
                <a:latin typeface="Courier New" pitchFamily="49" charset="0"/>
                <a:cs typeface="Courier New" pitchFamily="49" charset="0"/>
              </a:rPr>
              <a:t> </a:t>
            </a:r>
            <a:r>
              <a:rPr lang="en-US" sz="3600" b="1" dirty="0" smtClean="0">
                <a:solidFill>
                  <a:srgbClr val="C00000"/>
                </a:solidFill>
                <a:latin typeface="Courier New" pitchFamily="49" charset="0"/>
                <a:cs typeface="Courier New" pitchFamily="49" charset="0"/>
              </a:rPr>
              <a:t>critical</a:t>
            </a:r>
            <a:endParaRPr lang="en-US" sz="3600" dirty="0">
              <a:solidFill>
                <a:srgbClr val="C00000"/>
              </a:solidFill>
            </a:endParaRPr>
          </a:p>
        </p:txBody>
      </p:sp>
      <p:sp>
        <p:nvSpPr>
          <p:cNvPr id="3" name="Content Placeholder 2"/>
          <p:cNvSpPr>
            <a:spLocks noGrp="1"/>
          </p:cNvSpPr>
          <p:nvPr>
            <p:ph idx="1"/>
          </p:nvPr>
        </p:nvSpPr>
        <p:spPr>
          <a:xfrm>
            <a:off x="457200" y="1600200"/>
            <a:ext cx="8229600" cy="2686056"/>
          </a:xfrm>
        </p:spPr>
        <p:txBody>
          <a:bodyPr>
            <a:normAutofit/>
          </a:bodyPr>
          <a:lstStyle/>
          <a:p>
            <a:pPr algn="just"/>
            <a:r>
              <a:rPr lang="en-US" sz="2400" dirty="0" smtClean="0"/>
              <a:t>The </a:t>
            </a:r>
            <a:r>
              <a:rPr lang="en-US" sz="2200" dirty="0" smtClean="0">
                <a:latin typeface="Courier New" pitchFamily="49" charset="0"/>
                <a:cs typeface="Courier New" pitchFamily="49" charset="0"/>
              </a:rPr>
              <a:t>critical</a:t>
            </a:r>
            <a:r>
              <a:rPr lang="en-US" sz="2400" dirty="0" smtClean="0"/>
              <a:t> pragma indicates a block of code forming a critical section where mutual exclusion must be enforced.</a:t>
            </a:r>
          </a:p>
          <a:p>
            <a:pPr algn="just">
              <a:spcBef>
                <a:spcPts val="1200"/>
              </a:spcBef>
            </a:pPr>
            <a:r>
              <a:rPr lang="en-US" sz="2400" dirty="0" smtClean="0"/>
              <a:t>The critical construct provides a means to ensure that multiple threads do not attempt to update the same shared data simultaneously. The associated code is referred to as a </a:t>
            </a:r>
            <a:r>
              <a:rPr lang="en-US" sz="2400" b="1" dirty="0" smtClean="0"/>
              <a:t>critical region</a:t>
            </a:r>
            <a:r>
              <a:rPr lang="en-US" sz="2400" dirty="0" smtClean="0"/>
              <a:t>, or a </a:t>
            </a:r>
            <a:r>
              <a:rPr lang="en-US" sz="2400" b="1" dirty="0" smtClean="0"/>
              <a:t>critical section</a:t>
            </a:r>
            <a:r>
              <a:rPr lang="en-US" sz="2400" dirty="0" smtClean="0"/>
              <a:t>.</a:t>
            </a:r>
            <a:endParaRPr lang="en-US" sz="2400" dirty="0"/>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38</a:t>
            </a:fld>
            <a:endParaRPr lang="zh-TW" altLang="en-US"/>
          </a:p>
        </p:txBody>
      </p:sp>
      <p:pic>
        <p:nvPicPr>
          <p:cNvPr id="176130" name="Picture 2"/>
          <p:cNvPicPr>
            <a:picLocks noChangeAspect="1" noChangeArrowheads="1"/>
          </p:cNvPicPr>
          <p:nvPr/>
        </p:nvPicPr>
        <p:blipFill>
          <a:blip r:embed="rId2" cstate="print"/>
          <a:srcRect/>
          <a:stretch>
            <a:fillRect/>
          </a:stretch>
        </p:blipFill>
        <p:spPr bwMode="auto">
          <a:xfrm>
            <a:off x="571472" y="4509358"/>
            <a:ext cx="7965715" cy="1634286"/>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1071562"/>
          </a:xfrm>
        </p:spPr>
        <p:txBody>
          <a:bodyPr>
            <a:normAutofit/>
          </a:bodyPr>
          <a:lstStyle/>
          <a:p>
            <a:r>
              <a:rPr lang="en-US" sz="3600" b="1" dirty="0" smtClean="0">
                <a:latin typeface="Courier New" pitchFamily="49" charset="0"/>
                <a:cs typeface="Courier New" pitchFamily="49" charset="0"/>
              </a:rPr>
              <a:t>#pragma </a:t>
            </a:r>
            <a:r>
              <a:rPr lang="en-US" sz="3600" b="1" dirty="0" err="1" smtClean="0">
                <a:latin typeface="Courier New" pitchFamily="49" charset="0"/>
                <a:cs typeface="Courier New" pitchFamily="49" charset="0"/>
              </a:rPr>
              <a:t>omp</a:t>
            </a:r>
            <a:r>
              <a:rPr lang="en-US" sz="3600" b="1" dirty="0" smtClean="0">
                <a:latin typeface="Courier New" pitchFamily="49" charset="0"/>
                <a:cs typeface="Courier New" pitchFamily="49" charset="0"/>
              </a:rPr>
              <a:t> </a:t>
            </a:r>
            <a:r>
              <a:rPr lang="en-US" sz="3600" b="1" dirty="0" smtClean="0">
                <a:solidFill>
                  <a:srgbClr val="C00000"/>
                </a:solidFill>
                <a:latin typeface="Courier New" pitchFamily="49" charset="0"/>
                <a:cs typeface="Courier New" pitchFamily="49" charset="0"/>
              </a:rPr>
              <a:t>critical</a:t>
            </a:r>
            <a:endParaRPr lang="en-US" sz="3600" dirty="0">
              <a:solidFill>
                <a:srgbClr val="C00000"/>
              </a:solidFill>
            </a:endParaRPr>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39</a:t>
            </a:fld>
            <a:endParaRPr lang="zh-TW" altLang="en-US"/>
          </a:p>
        </p:txBody>
      </p:sp>
      <p:pic>
        <p:nvPicPr>
          <p:cNvPr id="177154" name="Picture 2"/>
          <p:cNvPicPr>
            <a:picLocks noGrp="1" noChangeAspect="1" noChangeArrowheads="1"/>
          </p:cNvPicPr>
          <p:nvPr>
            <p:ph idx="1"/>
          </p:nvPr>
        </p:nvPicPr>
        <p:blipFill>
          <a:blip r:embed="rId2" cstate="print"/>
          <a:srcRect/>
          <a:stretch>
            <a:fillRect/>
          </a:stretch>
        </p:blipFill>
        <p:spPr bwMode="auto">
          <a:xfrm>
            <a:off x="686352" y="1345423"/>
            <a:ext cx="7755175" cy="1676191"/>
          </a:xfrm>
          <a:prstGeom prst="rect">
            <a:avLst/>
          </a:prstGeom>
          <a:noFill/>
          <a:ln w="19050">
            <a:solidFill>
              <a:srgbClr val="C00000"/>
            </a:solidFill>
            <a:miter lim="800000"/>
            <a:headEnd/>
            <a:tailEnd/>
          </a:ln>
        </p:spPr>
      </p:pic>
      <p:pic>
        <p:nvPicPr>
          <p:cNvPr id="177155" name="Picture 3"/>
          <p:cNvPicPr>
            <a:picLocks noChangeAspect="1" noChangeArrowheads="1"/>
          </p:cNvPicPr>
          <p:nvPr/>
        </p:nvPicPr>
        <p:blipFill>
          <a:blip r:embed="rId3" cstate="print"/>
          <a:srcRect/>
          <a:stretch>
            <a:fillRect/>
          </a:stretch>
        </p:blipFill>
        <p:spPr bwMode="auto">
          <a:xfrm>
            <a:off x="687941" y="3143248"/>
            <a:ext cx="7777524" cy="3285334"/>
          </a:xfrm>
          <a:prstGeom prst="rect">
            <a:avLst/>
          </a:prstGeom>
          <a:noFill/>
          <a:ln w="19050">
            <a:solidFill>
              <a:srgbClr val="C00000"/>
            </a:solidFill>
            <a:miter lim="800000"/>
            <a:headEnd/>
            <a:tailEnd/>
          </a:ln>
        </p:spPr>
      </p:pic>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OpenMP </a:t>
            </a:r>
            <a:r>
              <a:rPr lang="en-US" b="1" dirty="0" smtClean="0">
                <a:solidFill>
                  <a:srgbClr val="C00000"/>
                </a:solidFill>
              </a:rPr>
              <a:t>Constructs</a:t>
            </a:r>
            <a:endParaRPr lang="en-US" b="1" dirty="0">
              <a:solidFill>
                <a:srgbClr val="C00000"/>
              </a:solidFill>
            </a:endParaRPr>
          </a:p>
        </p:txBody>
      </p:sp>
      <p:sp>
        <p:nvSpPr>
          <p:cNvPr id="3" name="Content Placeholder 2"/>
          <p:cNvSpPr>
            <a:spLocks noGrp="1"/>
          </p:cNvSpPr>
          <p:nvPr>
            <p:ph idx="1"/>
          </p:nvPr>
        </p:nvSpPr>
        <p:spPr/>
        <p:txBody>
          <a:bodyPr>
            <a:normAutofit/>
          </a:bodyPr>
          <a:lstStyle/>
          <a:p>
            <a:r>
              <a:rPr lang="en-US" sz="2400" b="1" dirty="0" smtClean="0">
                <a:latin typeface="Courier New" pitchFamily="49" charset="0"/>
                <a:cs typeface="Courier New" pitchFamily="49" charset="0"/>
              </a:rPr>
              <a:t> #pragma </a:t>
            </a:r>
            <a:r>
              <a:rPr lang="en-US" sz="2400" b="1" dirty="0" err="1" smtClean="0">
                <a:latin typeface="Courier New" pitchFamily="49" charset="0"/>
                <a:cs typeface="Courier New" pitchFamily="49" charset="0"/>
              </a:rPr>
              <a:t>omp</a:t>
            </a:r>
            <a:r>
              <a:rPr lang="en-US" sz="2400" b="1" dirty="0" smtClean="0">
                <a:latin typeface="Courier New" pitchFamily="49" charset="0"/>
                <a:cs typeface="Courier New" pitchFamily="49" charset="0"/>
              </a:rPr>
              <a:t> </a:t>
            </a:r>
            <a:r>
              <a:rPr lang="en-US" sz="2400" b="1" dirty="0" smtClean="0">
                <a:solidFill>
                  <a:schemeClr val="accent6">
                    <a:lumMod val="50000"/>
                  </a:schemeClr>
                </a:solidFill>
                <a:latin typeface="Courier New" pitchFamily="49" charset="0"/>
                <a:cs typeface="Courier New" pitchFamily="49" charset="0"/>
              </a:rPr>
              <a:t>parallel</a:t>
            </a:r>
          </a:p>
          <a:p>
            <a:r>
              <a:rPr lang="en-US" sz="2400" b="1" dirty="0" smtClean="0">
                <a:latin typeface="Courier New" pitchFamily="49" charset="0"/>
                <a:cs typeface="Courier New" pitchFamily="49" charset="0"/>
              </a:rPr>
              <a:t> #pragma </a:t>
            </a:r>
            <a:r>
              <a:rPr lang="en-US" sz="2400" b="1" dirty="0" err="1" smtClean="0">
                <a:latin typeface="Courier New" pitchFamily="49" charset="0"/>
                <a:cs typeface="Courier New" pitchFamily="49" charset="0"/>
              </a:rPr>
              <a:t>omp</a:t>
            </a:r>
            <a:r>
              <a:rPr lang="en-US" sz="2400" b="1" dirty="0" smtClean="0">
                <a:latin typeface="Courier New" pitchFamily="49" charset="0"/>
                <a:cs typeface="Courier New" pitchFamily="49" charset="0"/>
              </a:rPr>
              <a:t> </a:t>
            </a:r>
            <a:r>
              <a:rPr lang="en-US" sz="2400" b="1" dirty="0" smtClean="0">
                <a:solidFill>
                  <a:schemeClr val="accent6">
                    <a:lumMod val="50000"/>
                  </a:schemeClr>
                </a:solidFill>
                <a:latin typeface="Courier New" pitchFamily="49" charset="0"/>
                <a:cs typeface="Courier New" pitchFamily="49" charset="0"/>
              </a:rPr>
              <a:t>for</a:t>
            </a:r>
          </a:p>
          <a:p>
            <a:r>
              <a:rPr lang="en-US" sz="2400" b="1" dirty="0" smtClean="0">
                <a:latin typeface="Courier New" pitchFamily="49" charset="0"/>
                <a:cs typeface="Courier New" pitchFamily="49" charset="0"/>
              </a:rPr>
              <a:t> #pragma </a:t>
            </a:r>
            <a:r>
              <a:rPr lang="en-US" sz="2400" b="1" dirty="0" err="1" smtClean="0">
                <a:latin typeface="Courier New" pitchFamily="49" charset="0"/>
                <a:cs typeface="Courier New" pitchFamily="49" charset="0"/>
              </a:rPr>
              <a:t>omp</a:t>
            </a:r>
            <a:r>
              <a:rPr lang="en-US" sz="2400" b="1" dirty="0" smtClean="0">
                <a:latin typeface="Courier New" pitchFamily="49" charset="0"/>
                <a:cs typeface="Courier New" pitchFamily="49" charset="0"/>
              </a:rPr>
              <a:t> </a:t>
            </a:r>
            <a:r>
              <a:rPr lang="en-US" sz="2400" b="1" dirty="0" smtClean="0">
                <a:solidFill>
                  <a:schemeClr val="accent6">
                    <a:lumMod val="50000"/>
                  </a:schemeClr>
                </a:solidFill>
                <a:latin typeface="Courier New" pitchFamily="49" charset="0"/>
                <a:cs typeface="Courier New" pitchFamily="49" charset="0"/>
              </a:rPr>
              <a:t>sections</a:t>
            </a:r>
          </a:p>
          <a:p>
            <a:r>
              <a:rPr lang="en-US" sz="2400" b="1" dirty="0" smtClean="0">
                <a:latin typeface="Courier New" pitchFamily="49" charset="0"/>
                <a:cs typeface="Courier New" pitchFamily="49" charset="0"/>
              </a:rPr>
              <a:t> #pragma </a:t>
            </a:r>
            <a:r>
              <a:rPr lang="en-US" sz="2400" b="1" dirty="0" err="1" smtClean="0">
                <a:latin typeface="Courier New" pitchFamily="49" charset="0"/>
                <a:cs typeface="Courier New" pitchFamily="49" charset="0"/>
              </a:rPr>
              <a:t>omp</a:t>
            </a:r>
            <a:r>
              <a:rPr lang="en-US" sz="2400" b="1" dirty="0" smtClean="0">
                <a:latin typeface="Courier New" pitchFamily="49" charset="0"/>
                <a:cs typeface="Courier New" pitchFamily="49" charset="0"/>
              </a:rPr>
              <a:t> </a:t>
            </a:r>
            <a:r>
              <a:rPr lang="en-US" sz="2400" b="1" dirty="0" smtClean="0">
                <a:solidFill>
                  <a:schemeClr val="accent6">
                    <a:lumMod val="50000"/>
                  </a:schemeClr>
                </a:solidFill>
                <a:latin typeface="Courier New" pitchFamily="49" charset="0"/>
                <a:cs typeface="Courier New" pitchFamily="49" charset="0"/>
              </a:rPr>
              <a:t>section</a:t>
            </a:r>
          </a:p>
          <a:p>
            <a:r>
              <a:rPr lang="en-US" sz="2400" b="1" dirty="0" smtClean="0">
                <a:latin typeface="Courier New" pitchFamily="49" charset="0"/>
                <a:cs typeface="Courier New" pitchFamily="49" charset="0"/>
              </a:rPr>
              <a:t> #pragma </a:t>
            </a:r>
            <a:r>
              <a:rPr lang="en-US" sz="2400" b="1" dirty="0" err="1" smtClean="0">
                <a:latin typeface="Courier New" pitchFamily="49" charset="0"/>
                <a:cs typeface="Courier New" pitchFamily="49" charset="0"/>
              </a:rPr>
              <a:t>omp</a:t>
            </a:r>
            <a:r>
              <a:rPr lang="en-US" sz="2400" b="1" dirty="0" smtClean="0">
                <a:latin typeface="Courier New" pitchFamily="49" charset="0"/>
                <a:cs typeface="Courier New" pitchFamily="49" charset="0"/>
              </a:rPr>
              <a:t> </a:t>
            </a:r>
            <a:r>
              <a:rPr lang="en-US" sz="2400" b="1" dirty="0" smtClean="0">
                <a:solidFill>
                  <a:schemeClr val="accent6">
                    <a:lumMod val="50000"/>
                  </a:schemeClr>
                </a:solidFill>
                <a:latin typeface="Courier New" pitchFamily="49" charset="0"/>
                <a:cs typeface="Courier New" pitchFamily="49" charset="0"/>
              </a:rPr>
              <a:t>single</a:t>
            </a:r>
          </a:p>
          <a:p>
            <a:r>
              <a:rPr lang="en-US" sz="2400" b="1" dirty="0" smtClean="0">
                <a:latin typeface="Courier New" pitchFamily="49" charset="0"/>
                <a:cs typeface="Courier New" pitchFamily="49" charset="0"/>
              </a:rPr>
              <a:t> #pragma </a:t>
            </a:r>
            <a:r>
              <a:rPr lang="en-US" sz="2400" b="1" dirty="0" err="1" smtClean="0">
                <a:latin typeface="Courier New" pitchFamily="49" charset="0"/>
                <a:cs typeface="Courier New" pitchFamily="49" charset="0"/>
              </a:rPr>
              <a:t>omp</a:t>
            </a:r>
            <a:r>
              <a:rPr lang="en-US" sz="2400" b="1" dirty="0" smtClean="0">
                <a:latin typeface="Courier New" pitchFamily="49" charset="0"/>
                <a:cs typeface="Courier New" pitchFamily="49" charset="0"/>
              </a:rPr>
              <a:t> </a:t>
            </a:r>
            <a:r>
              <a:rPr lang="en-US" sz="2400" b="1" dirty="0" smtClean="0">
                <a:solidFill>
                  <a:schemeClr val="accent6">
                    <a:lumMod val="50000"/>
                  </a:schemeClr>
                </a:solidFill>
                <a:latin typeface="Courier New" pitchFamily="49" charset="0"/>
                <a:cs typeface="Courier New" pitchFamily="49" charset="0"/>
              </a:rPr>
              <a:t>parallel for</a:t>
            </a:r>
          </a:p>
          <a:p>
            <a:r>
              <a:rPr lang="en-US" sz="2400" b="1" dirty="0" smtClean="0">
                <a:latin typeface="Courier New" pitchFamily="49" charset="0"/>
                <a:cs typeface="Courier New" pitchFamily="49" charset="0"/>
              </a:rPr>
              <a:t> #pragma </a:t>
            </a:r>
            <a:r>
              <a:rPr lang="en-US" sz="2400" b="1" dirty="0" err="1" smtClean="0">
                <a:latin typeface="Courier New" pitchFamily="49" charset="0"/>
                <a:cs typeface="Courier New" pitchFamily="49" charset="0"/>
              </a:rPr>
              <a:t>omp</a:t>
            </a:r>
            <a:r>
              <a:rPr lang="en-US" sz="2400" b="1" dirty="0" smtClean="0">
                <a:latin typeface="Courier New" pitchFamily="49" charset="0"/>
                <a:cs typeface="Courier New" pitchFamily="49" charset="0"/>
              </a:rPr>
              <a:t> </a:t>
            </a:r>
            <a:r>
              <a:rPr lang="en-US" sz="2400" b="1" dirty="0" smtClean="0">
                <a:solidFill>
                  <a:schemeClr val="accent6">
                    <a:lumMod val="50000"/>
                  </a:schemeClr>
                </a:solidFill>
                <a:latin typeface="Courier New" pitchFamily="49" charset="0"/>
                <a:cs typeface="Courier New" pitchFamily="49" charset="0"/>
              </a:rPr>
              <a:t>parallel sections</a:t>
            </a:r>
          </a:p>
          <a:p>
            <a:r>
              <a:rPr lang="en-US" sz="2400" b="1" dirty="0" smtClean="0">
                <a:latin typeface="Courier New" pitchFamily="49" charset="0"/>
                <a:cs typeface="Courier New" pitchFamily="49" charset="0"/>
              </a:rPr>
              <a:t> #pragma </a:t>
            </a:r>
            <a:r>
              <a:rPr lang="en-US" sz="2400" b="1" dirty="0" err="1" smtClean="0">
                <a:latin typeface="Courier New" pitchFamily="49" charset="0"/>
                <a:cs typeface="Courier New" pitchFamily="49" charset="0"/>
              </a:rPr>
              <a:t>omp</a:t>
            </a:r>
            <a:r>
              <a:rPr lang="en-US" sz="2400" b="1" dirty="0" smtClean="0">
                <a:latin typeface="Courier New" pitchFamily="49" charset="0"/>
                <a:cs typeface="Courier New" pitchFamily="49" charset="0"/>
              </a:rPr>
              <a:t> </a:t>
            </a:r>
            <a:r>
              <a:rPr lang="en-US" sz="2400" b="1" dirty="0" smtClean="0">
                <a:solidFill>
                  <a:schemeClr val="accent6">
                    <a:lumMod val="50000"/>
                  </a:schemeClr>
                </a:solidFill>
                <a:latin typeface="Courier New" pitchFamily="49" charset="0"/>
                <a:cs typeface="Courier New" pitchFamily="49" charset="0"/>
              </a:rPr>
              <a:t>barrier</a:t>
            </a:r>
          </a:p>
          <a:p>
            <a:r>
              <a:rPr lang="en-US" sz="2400" b="1" dirty="0" smtClean="0">
                <a:latin typeface="Courier New" pitchFamily="49" charset="0"/>
                <a:cs typeface="Courier New" pitchFamily="49" charset="0"/>
              </a:rPr>
              <a:t> #pragma </a:t>
            </a:r>
            <a:r>
              <a:rPr lang="en-US" sz="2400" b="1" dirty="0" err="1" smtClean="0">
                <a:latin typeface="Courier New" pitchFamily="49" charset="0"/>
                <a:cs typeface="Courier New" pitchFamily="49" charset="0"/>
              </a:rPr>
              <a:t>omp</a:t>
            </a:r>
            <a:r>
              <a:rPr lang="en-US" sz="2400" b="1" dirty="0" smtClean="0">
                <a:latin typeface="Courier New" pitchFamily="49" charset="0"/>
                <a:cs typeface="Courier New" pitchFamily="49" charset="0"/>
              </a:rPr>
              <a:t> </a:t>
            </a:r>
            <a:r>
              <a:rPr lang="en-US" sz="2400" b="1" dirty="0" smtClean="0">
                <a:solidFill>
                  <a:schemeClr val="accent6">
                    <a:lumMod val="50000"/>
                  </a:schemeClr>
                </a:solidFill>
                <a:latin typeface="Courier New" pitchFamily="49" charset="0"/>
                <a:cs typeface="Courier New" pitchFamily="49" charset="0"/>
              </a:rPr>
              <a:t>critical</a:t>
            </a:r>
          </a:p>
          <a:p>
            <a:endParaRPr lang="en-US" sz="2800" dirty="0"/>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4</a:t>
            </a:fld>
            <a:endParaRPr lang="zh-TW" altLang="en-US"/>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1071562"/>
          </a:xfrm>
        </p:spPr>
        <p:txBody>
          <a:bodyPr>
            <a:normAutofit/>
          </a:bodyPr>
          <a:lstStyle/>
          <a:p>
            <a:r>
              <a:rPr lang="en-US" sz="3600" b="1" dirty="0" smtClean="0">
                <a:latin typeface="Courier New" pitchFamily="49" charset="0"/>
                <a:cs typeface="Courier New" pitchFamily="49" charset="0"/>
              </a:rPr>
              <a:t>#pragma </a:t>
            </a:r>
            <a:r>
              <a:rPr lang="en-US" sz="3600" b="1" dirty="0" err="1" smtClean="0">
                <a:latin typeface="Courier New" pitchFamily="49" charset="0"/>
                <a:cs typeface="Courier New" pitchFamily="49" charset="0"/>
              </a:rPr>
              <a:t>omp</a:t>
            </a:r>
            <a:r>
              <a:rPr lang="en-US" sz="3600" b="1" dirty="0" smtClean="0">
                <a:latin typeface="Courier New" pitchFamily="49" charset="0"/>
                <a:cs typeface="Courier New" pitchFamily="49" charset="0"/>
              </a:rPr>
              <a:t> </a:t>
            </a:r>
            <a:r>
              <a:rPr lang="en-US" sz="3600" b="1" dirty="0" smtClean="0">
                <a:solidFill>
                  <a:srgbClr val="C00000"/>
                </a:solidFill>
                <a:latin typeface="Courier New" pitchFamily="49" charset="0"/>
                <a:cs typeface="Courier New" pitchFamily="49" charset="0"/>
              </a:rPr>
              <a:t>critical</a:t>
            </a:r>
            <a:endParaRPr lang="en-US" sz="3600" dirty="0">
              <a:solidFill>
                <a:srgbClr val="C00000"/>
              </a:solidFill>
            </a:endParaRPr>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40</a:t>
            </a:fld>
            <a:endParaRPr lang="zh-TW" altLang="en-US"/>
          </a:p>
        </p:txBody>
      </p:sp>
      <p:pic>
        <p:nvPicPr>
          <p:cNvPr id="178178" name="Picture 2"/>
          <p:cNvPicPr>
            <a:picLocks noGrp="1" noChangeAspect="1" noChangeArrowheads="1"/>
          </p:cNvPicPr>
          <p:nvPr>
            <p:ph idx="1"/>
          </p:nvPr>
        </p:nvPicPr>
        <p:blipFill>
          <a:blip r:embed="rId2" cstate="print"/>
          <a:srcRect/>
          <a:stretch>
            <a:fillRect/>
          </a:stretch>
        </p:blipFill>
        <p:spPr bwMode="auto">
          <a:xfrm>
            <a:off x="738098" y="1357214"/>
            <a:ext cx="7622604" cy="5143620"/>
          </a:xfrm>
          <a:prstGeom prst="rect">
            <a:avLst/>
          </a:prstGeom>
          <a:noFill/>
          <a:ln w="19050">
            <a:solidFill>
              <a:srgbClr val="C00000"/>
            </a:solidFill>
            <a:miter lim="800000"/>
            <a:headEnd/>
            <a:tailEnd/>
          </a:ln>
        </p:spPr>
      </p:pic>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1071562"/>
          </a:xfrm>
        </p:spPr>
        <p:txBody>
          <a:bodyPr>
            <a:normAutofit/>
          </a:bodyPr>
          <a:lstStyle/>
          <a:p>
            <a:r>
              <a:rPr lang="en-US" sz="3600" b="1" dirty="0" smtClean="0">
                <a:latin typeface="Courier New" pitchFamily="49" charset="0"/>
                <a:cs typeface="Courier New" pitchFamily="49" charset="0"/>
              </a:rPr>
              <a:t>#pragma </a:t>
            </a:r>
            <a:r>
              <a:rPr lang="en-US" sz="3600" b="1" dirty="0" err="1" smtClean="0">
                <a:latin typeface="Courier New" pitchFamily="49" charset="0"/>
                <a:cs typeface="Courier New" pitchFamily="49" charset="0"/>
              </a:rPr>
              <a:t>omp</a:t>
            </a:r>
            <a:r>
              <a:rPr lang="en-US" sz="3600" b="1" dirty="0" smtClean="0">
                <a:latin typeface="Courier New" pitchFamily="49" charset="0"/>
                <a:cs typeface="Courier New" pitchFamily="49" charset="0"/>
              </a:rPr>
              <a:t> </a:t>
            </a:r>
            <a:r>
              <a:rPr lang="en-US" sz="3600" b="1" dirty="0" smtClean="0">
                <a:solidFill>
                  <a:srgbClr val="C00000"/>
                </a:solidFill>
                <a:latin typeface="Courier New" pitchFamily="49" charset="0"/>
                <a:cs typeface="Courier New" pitchFamily="49" charset="0"/>
              </a:rPr>
              <a:t>critical</a:t>
            </a:r>
            <a:endParaRPr lang="en-US" sz="3600" dirty="0">
              <a:solidFill>
                <a:srgbClr val="C00000"/>
              </a:solidFill>
            </a:endParaRPr>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41</a:t>
            </a:fld>
            <a:endParaRPr lang="zh-TW" altLang="en-US"/>
          </a:p>
        </p:txBody>
      </p:sp>
      <p:pic>
        <p:nvPicPr>
          <p:cNvPr id="179202" name="Picture 2"/>
          <p:cNvPicPr>
            <a:picLocks noGrp="1" noChangeAspect="1" noChangeArrowheads="1"/>
          </p:cNvPicPr>
          <p:nvPr>
            <p:ph idx="1"/>
          </p:nvPr>
        </p:nvPicPr>
        <p:blipFill>
          <a:blip r:embed="rId2" cstate="print"/>
          <a:srcRect/>
          <a:stretch>
            <a:fillRect/>
          </a:stretch>
        </p:blipFill>
        <p:spPr bwMode="auto">
          <a:xfrm>
            <a:off x="457200" y="2643182"/>
            <a:ext cx="8229600" cy="2145827"/>
          </a:xfrm>
          <a:prstGeom prst="rect">
            <a:avLst/>
          </a:prstGeom>
          <a:noFill/>
          <a:ln w="19050">
            <a:solidFill>
              <a:srgbClr val="C00000"/>
            </a:solidFill>
            <a:miter lim="800000"/>
            <a:headEnd/>
            <a:tailEnd/>
          </a:ln>
        </p:spPr>
      </p:pic>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err="1" smtClean="0">
                <a:latin typeface="Courier New" pitchFamily="49" charset="0"/>
                <a:cs typeface="Courier New" pitchFamily="49" charset="0"/>
              </a:rPr>
              <a:t>omp_get_num_procs</a:t>
            </a:r>
            <a:r>
              <a:rPr lang="en-US" sz="3600" b="1" dirty="0" smtClean="0">
                <a:latin typeface="Courier New" pitchFamily="49" charset="0"/>
                <a:cs typeface="Courier New" pitchFamily="49" charset="0"/>
              </a:rPr>
              <a:t>()</a:t>
            </a:r>
            <a:endParaRPr lang="en-US" sz="3600" b="1" dirty="0">
              <a:latin typeface="Courier New" pitchFamily="49" charset="0"/>
              <a:cs typeface="Courier New" pitchFamily="49" charset="0"/>
            </a:endParaRPr>
          </a:p>
        </p:txBody>
      </p:sp>
      <p:sp>
        <p:nvSpPr>
          <p:cNvPr id="3" name="Content Placeholder 2"/>
          <p:cNvSpPr>
            <a:spLocks noGrp="1"/>
          </p:cNvSpPr>
          <p:nvPr>
            <p:ph idx="1"/>
          </p:nvPr>
        </p:nvSpPr>
        <p:spPr/>
        <p:txBody>
          <a:bodyPr>
            <a:normAutofit/>
          </a:bodyPr>
          <a:lstStyle/>
          <a:p>
            <a:pPr algn="just"/>
            <a:r>
              <a:rPr lang="en-US" sz="2400" dirty="0" smtClean="0"/>
              <a:t>The function returns the number of physical processors available for use by the parallel program.</a:t>
            </a:r>
          </a:p>
          <a:p>
            <a:pPr algn="just">
              <a:spcBef>
                <a:spcPts val="2400"/>
              </a:spcBef>
            </a:pPr>
            <a:r>
              <a:rPr lang="en-US" sz="2400" dirty="0" smtClean="0"/>
              <a:t>The function header:</a:t>
            </a:r>
          </a:p>
          <a:p>
            <a:pPr algn="just">
              <a:spcBef>
                <a:spcPts val="1200"/>
              </a:spcBef>
              <a:buNone/>
            </a:pPr>
            <a:r>
              <a:rPr lang="en-US" sz="2200" b="1" dirty="0" smtClean="0">
                <a:latin typeface="Courier New" pitchFamily="49" charset="0"/>
                <a:cs typeface="Courier New" pitchFamily="49" charset="0"/>
              </a:rPr>
              <a:t>	</a:t>
            </a:r>
            <a:r>
              <a:rPr lang="en-US" sz="2200" b="1" dirty="0" err="1" smtClean="0">
                <a:latin typeface="Courier New" pitchFamily="49" charset="0"/>
                <a:cs typeface="Courier New" pitchFamily="49" charset="0"/>
              </a:rPr>
              <a:t>int</a:t>
            </a:r>
            <a:r>
              <a:rPr lang="en-US" sz="2200" b="1" dirty="0" smtClean="0">
                <a:latin typeface="Courier New" pitchFamily="49" charset="0"/>
                <a:cs typeface="Courier New" pitchFamily="49" charset="0"/>
              </a:rPr>
              <a:t> </a:t>
            </a:r>
            <a:r>
              <a:rPr lang="en-US" sz="2200" b="1" dirty="0" err="1" smtClean="0">
                <a:latin typeface="Courier New" pitchFamily="49" charset="0"/>
                <a:cs typeface="Courier New" pitchFamily="49" charset="0"/>
              </a:rPr>
              <a:t>omp_get_num_procs</a:t>
            </a:r>
            <a:r>
              <a:rPr lang="en-US" sz="2200" b="1" dirty="0" smtClean="0">
                <a:latin typeface="Courier New" pitchFamily="49" charset="0"/>
                <a:cs typeface="Courier New" pitchFamily="49" charset="0"/>
              </a:rPr>
              <a:t>(void)</a:t>
            </a:r>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42</a:t>
            </a:fld>
            <a:endParaRPr lang="zh-TW" altLang="en-US"/>
          </a:p>
        </p:txBody>
      </p:sp>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err="1" smtClean="0">
                <a:latin typeface="Courier New" pitchFamily="49" charset="0"/>
                <a:cs typeface="Courier New" pitchFamily="49" charset="0"/>
              </a:rPr>
              <a:t>omp_get_num_threads</a:t>
            </a:r>
            <a:r>
              <a:rPr lang="en-US" sz="3600" b="1" dirty="0" smtClean="0">
                <a:latin typeface="Courier New" pitchFamily="49" charset="0"/>
                <a:cs typeface="Courier New" pitchFamily="49" charset="0"/>
              </a:rPr>
              <a:t>()</a:t>
            </a:r>
            <a:endParaRPr lang="en-US" sz="3600" b="1" dirty="0">
              <a:latin typeface="Courier New" pitchFamily="49" charset="0"/>
              <a:cs typeface="Courier New" pitchFamily="49" charset="0"/>
            </a:endParaRPr>
          </a:p>
        </p:txBody>
      </p:sp>
      <p:sp>
        <p:nvSpPr>
          <p:cNvPr id="3" name="Content Placeholder 2"/>
          <p:cNvSpPr>
            <a:spLocks noGrp="1"/>
          </p:cNvSpPr>
          <p:nvPr>
            <p:ph idx="1"/>
          </p:nvPr>
        </p:nvSpPr>
        <p:spPr/>
        <p:txBody>
          <a:bodyPr>
            <a:normAutofit/>
          </a:bodyPr>
          <a:lstStyle/>
          <a:p>
            <a:pPr algn="just"/>
            <a:r>
              <a:rPr lang="en-US" sz="2400" dirty="0" smtClean="0"/>
              <a:t>The function returns the number of active threads in parallel sections of code.</a:t>
            </a:r>
            <a:endParaRPr lang="en-US" sz="2000" dirty="0" smtClean="0">
              <a:latin typeface="Courier New" pitchFamily="49" charset="0"/>
              <a:cs typeface="Courier New" pitchFamily="49" charset="0"/>
            </a:endParaRPr>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43</a:t>
            </a:fld>
            <a:endParaRPr lang="zh-TW" altLang="en-US"/>
          </a:p>
        </p:txBody>
      </p:sp>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err="1" smtClean="0">
                <a:latin typeface="Courier New" pitchFamily="49" charset="0"/>
                <a:cs typeface="Courier New" pitchFamily="49" charset="0"/>
              </a:rPr>
              <a:t>omp_set_num_threads</a:t>
            </a:r>
            <a:r>
              <a:rPr lang="en-US" sz="3600" b="1" dirty="0" smtClean="0">
                <a:latin typeface="Courier New" pitchFamily="49" charset="0"/>
                <a:cs typeface="Courier New" pitchFamily="49" charset="0"/>
              </a:rPr>
              <a:t>()</a:t>
            </a:r>
            <a:endParaRPr lang="en-US" sz="3600" b="1" dirty="0">
              <a:latin typeface="Courier New" pitchFamily="49" charset="0"/>
              <a:cs typeface="Courier New" pitchFamily="49" charset="0"/>
            </a:endParaRPr>
          </a:p>
        </p:txBody>
      </p:sp>
      <p:sp>
        <p:nvSpPr>
          <p:cNvPr id="3" name="Content Placeholder 2"/>
          <p:cNvSpPr>
            <a:spLocks noGrp="1"/>
          </p:cNvSpPr>
          <p:nvPr>
            <p:ph idx="1"/>
          </p:nvPr>
        </p:nvSpPr>
        <p:spPr/>
        <p:txBody>
          <a:bodyPr>
            <a:normAutofit/>
          </a:bodyPr>
          <a:lstStyle/>
          <a:p>
            <a:pPr algn="just"/>
            <a:r>
              <a:rPr lang="en-US" sz="2400" dirty="0" smtClean="0"/>
              <a:t>The function uses the parameter value to set the number of threads to be active in parallel sections of code.</a:t>
            </a:r>
          </a:p>
          <a:p>
            <a:pPr algn="just">
              <a:spcBef>
                <a:spcPts val="2400"/>
              </a:spcBef>
            </a:pPr>
            <a:r>
              <a:rPr lang="en-US" sz="2400" dirty="0" smtClean="0"/>
              <a:t>The function header:</a:t>
            </a:r>
          </a:p>
          <a:p>
            <a:pPr algn="just">
              <a:spcBef>
                <a:spcPts val="1200"/>
              </a:spcBef>
              <a:buNone/>
            </a:pPr>
            <a:r>
              <a:rPr lang="en-US" sz="2200" b="1" dirty="0" smtClean="0">
                <a:latin typeface="Courier New" pitchFamily="49" charset="0"/>
                <a:cs typeface="Courier New" pitchFamily="49" charset="0"/>
              </a:rPr>
              <a:t>	void </a:t>
            </a:r>
            <a:r>
              <a:rPr lang="en-US" sz="2200" b="1" dirty="0" err="1" smtClean="0">
                <a:latin typeface="Courier New" pitchFamily="49" charset="0"/>
                <a:cs typeface="Courier New" pitchFamily="49" charset="0"/>
              </a:rPr>
              <a:t>omp_set_num_threads</a:t>
            </a:r>
            <a:r>
              <a:rPr lang="en-US" sz="2200" b="1" dirty="0" smtClean="0">
                <a:latin typeface="Courier New" pitchFamily="49" charset="0"/>
                <a:cs typeface="Courier New" pitchFamily="49" charset="0"/>
              </a:rPr>
              <a:t>(</a:t>
            </a:r>
            <a:r>
              <a:rPr lang="en-US" sz="2200" b="1" dirty="0" err="1" smtClean="0">
                <a:latin typeface="Courier New" pitchFamily="49" charset="0"/>
                <a:cs typeface="Courier New" pitchFamily="49" charset="0"/>
              </a:rPr>
              <a:t>int</a:t>
            </a:r>
            <a:r>
              <a:rPr lang="en-US" sz="2200" b="1" dirty="0" smtClean="0">
                <a:latin typeface="Courier New" pitchFamily="49" charset="0"/>
                <a:cs typeface="Courier New" pitchFamily="49" charset="0"/>
              </a:rPr>
              <a:t> t)</a:t>
            </a:r>
          </a:p>
          <a:p>
            <a:pPr algn="just">
              <a:spcBef>
                <a:spcPts val="2400"/>
              </a:spcBef>
            </a:pPr>
            <a:r>
              <a:rPr lang="en-US" sz="2400" dirty="0" smtClean="0"/>
              <a:t>Example  (#threads </a:t>
            </a:r>
            <a:r>
              <a:rPr lang="en-US" sz="2400" dirty="0" smtClean="0">
                <a:sym typeface="Wingdings" pitchFamily="2" charset="2"/>
              </a:rPr>
              <a:t> #processors</a:t>
            </a:r>
            <a:r>
              <a:rPr lang="en-US" sz="2400" dirty="0" smtClean="0"/>
              <a:t>):</a:t>
            </a:r>
          </a:p>
          <a:p>
            <a:pPr algn="just">
              <a:spcBef>
                <a:spcPts val="1200"/>
              </a:spcBef>
              <a:buNone/>
            </a:pP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int</a:t>
            </a:r>
            <a:r>
              <a:rPr lang="en-US" sz="2000" dirty="0" smtClean="0">
                <a:latin typeface="Courier New" pitchFamily="49" charset="0"/>
                <a:cs typeface="Courier New" pitchFamily="49" charset="0"/>
              </a:rPr>
              <a:t> t;</a:t>
            </a:r>
          </a:p>
          <a:p>
            <a:pPr algn="just">
              <a:spcBef>
                <a:spcPts val="0"/>
              </a:spcBef>
              <a:buNone/>
            </a:pPr>
            <a:r>
              <a:rPr lang="en-US" sz="2000" dirty="0" smtClean="0">
                <a:latin typeface="Courier New" pitchFamily="49" charset="0"/>
                <a:cs typeface="Courier New" pitchFamily="49" charset="0"/>
              </a:rPr>
              <a:t>	t = </a:t>
            </a:r>
            <a:r>
              <a:rPr lang="en-US" sz="2000" dirty="0" err="1" smtClean="0">
                <a:latin typeface="Courier New" pitchFamily="49" charset="0"/>
                <a:cs typeface="Courier New" pitchFamily="49" charset="0"/>
              </a:rPr>
              <a:t>omp_get_num_procs</a:t>
            </a:r>
            <a:r>
              <a:rPr lang="en-US" sz="2000" dirty="0" smtClean="0">
                <a:latin typeface="Courier New" pitchFamily="49" charset="0"/>
                <a:cs typeface="Courier New" pitchFamily="49" charset="0"/>
              </a:rPr>
              <a:t>();</a:t>
            </a:r>
          </a:p>
          <a:p>
            <a:pPr algn="just">
              <a:spcBef>
                <a:spcPts val="0"/>
              </a:spcBef>
              <a:buNone/>
            </a:pP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omp_set_num_threads</a:t>
            </a:r>
            <a:r>
              <a:rPr lang="en-US" sz="2000" dirty="0" smtClean="0">
                <a:latin typeface="Courier New" pitchFamily="49" charset="0"/>
                <a:cs typeface="Courier New" pitchFamily="49" charset="0"/>
              </a:rPr>
              <a:t>(t);</a:t>
            </a:r>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44</a:t>
            </a:fld>
            <a:endParaRPr lang="zh-TW" altLang="en-US"/>
          </a:p>
        </p:txBody>
      </p:sp>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err="1" smtClean="0">
                <a:latin typeface="Courier New" pitchFamily="49" charset="0"/>
                <a:cs typeface="Courier New" pitchFamily="49" charset="0"/>
              </a:rPr>
              <a:t>omp_get_thread_num</a:t>
            </a:r>
            <a:r>
              <a:rPr lang="en-US" sz="3600" b="1" dirty="0" smtClean="0">
                <a:latin typeface="Courier New" pitchFamily="49" charset="0"/>
                <a:cs typeface="Courier New" pitchFamily="49" charset="0"/>
              </a:rPr>
              <a:t>()</a:t>
            </a:r>
            <a:endParaRPr lang="en-US" sz="3600" b="1" dirty="0">
              <a:latin typeface="Courier New" pitchFamily="49" charset="0"/>
              <a:cs typeface="Courier New" pitchFamily="49" charset="0"/>
            </a:endParaRPr>
          </a:p>
        </p:txBody>
      </p:sp>
      <p:sp>
        <p:nvSpPr>
          <p:cNvPr id="3" name="Content Placeholder 2"/>
          <p:cNvSpPr>
            <a:spLocks noGrp="1"/>
          </p:cNvSpPr>
          <p:nvPr>
            <p:ph idx="1"/>
          </p:nvPr>
        </p:nvSpPr>
        <p:spPr/>
        <p:txBody>
          <a:bodyPr>
            <a:normAutofit/>
          </a:bodyPr>
          <a:lstStyle/>
          <a:p>
            <a:pPr algn="just"/>
            <a:r>
              <a:rPr lang="en-US" sz="2400" dirty="0" smtClean="0"/>
              <a:t>In </a:t>
            </a:r>
            <a:r>
              <a:rPr lang="en-US" sz="2400" dirty="0" err="1" smtClean="0"/>
              <a:t>OpenMP</a:t>
            </a:r>
            <a:r>
              <a:rPr lang="en-US" sz="2400" dirty="0" smtClean="0"/>
              <a:t>, every thread on a multiprocessor has a unique identification (ID) number. The ID number can be retrieved by using the function.</a:t>
            </a:r>
          </a:p>
          <a:p>
            <a:pPr algn="just">
              <a:spcBef>
                <a:spcPts val="2400"/>
              </a:spcBef>
            </a:pPr>
            <a:r>
              <a:rPr lang="en-US" sz="2400" dirty="0" smtClean="0"/>
              <a:t>The function header:</a:t>
            </a:r>
          </a:p>
          <a:p>
            <a:pPr algn="just">
              <a:spcBef>
                <a:spcPts val="1200"/>
              </a:spcBef>
              <a:buNone/>
            </a:pPr>
            <a:r>
              <a:rPr lang="en-US" sz="2200" b="1" dirty="0" smtClean="0">
                <a:latin typeface="Courier New" pitchFamily="49" charset="0"/>
                <a:cs typeface="Courier New" pitchFamily="49" charset="0"/>
              </a:rPr>
              <a:t>	</a:t>
            </a:r>
            <a:r>
              <a:rPr lang="en-US" sz="2200" b="1" dirty="0" err="1" smtClean="0">
                <a:latin typeface="Courier New" pitchFamily="49" charset="0"/>
                <a:cs typeface="Courier New" pitchFamily="49" charset="0"/>
              </a:rPr>
              <a:t>int</a:t>
            </a:r>
            <a:r>
              <a:rPr lang="en-US" sz="2200" b="1" dirty="0" smtClean="0">
                <a:latin typeface="Courier New" pitchFamily="49" charset="0"/>
                <a:cs typeface="Courier New" pitchFamily="49" charset="0"/>
              </a:rPr>
              <a:t> </a:t>
            </a:r>
            <a:r>
              <a:rPr lang="en-US" sz="2200" b="1" dirty="0" err="1" smtClean="0">
                <a:latin typeface="Courier New" pitchFamily="49" charset="0"/>
                <a:cs typeface="Courier New" pitchFamily="49" charset="0"/>
              </a:rPr>
              <a:t>omp_get_thread_num</a:t>
            </a:r>
            <a:r>
              <a:rPr lang="en-US" sz="2200" b="1" dirty="0" smtClean="0">
                <a:latin typeface="Courier New" pitchFamily="49" charset="0"/>
                <a:cs typeface="Courier New" pitchFamily="49" charset="0"/>
              </a:rPr>
              <a:t>(void)</a:t>
            </a:r>
          </a:p>
          <a:p>
            <a:pPr algn="just">
              <a:spcBef>
                <a:spcPts val="2400"/>
              </a:spcBef>
            </a:pPr>
            <a:r>
              <a:rPr lang="en-US" sz="2400" dirty="0" smtClean="0"/>
              <a:t>If there are </a:t>
            </a:r>
            <a:r>
              <a:rPr lang="en-US" sz="2400" b="1" i="1" dirty="0" smtClean="0">
                <a:solidFill>
                  <a:srgbClr val="C00000"/>
                </a:solidFill>
                <a:latin typeface="Times New Roman" pitchFamily="18" charset="0"/>
                <a:cs typeface="Times New Roman" pitchFamily="18" charset="0"/>
              </a:rPr>
              <a:t>t</a:t>
            </a:r>
            <a:r>
              <a:rPr lang="en-US" sz="2400" dirty="0" smtClean="0"/>
              <a:t> active threads, the thread identification numbers are integers ranging from </a:t>
            </a:r>
            <a:r>
              <a:rPr lang="en-US" sz="2400" b="1" dirty="0" smtClean="0">
                <a:solidFill>
                  <a:srgbClr val="C00000"/>
                </a:solidFill>
                <a:latin typeface="Times New Roman" pitchFamily="18" charset="0"/>
                <a:cs typeface="Times New Roman" pitchFamily="18" charset="0"/>
              </a:rPr>
              <a:t>0</a:t>
            </a:r>
            <a:r>
              <a:rPr lang="en-US" sz="2400" dirty="0" smtClean="0"/>
              <a:t> through </a:t>
            </a:r>
            <a:r>
              <a:rPr lang="en-US" sz="2400" b="1" dirty="0" smtClean="0">
                <a:solidFill>
                  <a:srgbClr val="C00000"/>
                </a:solidFill>
                <a:latin typeface="Times New Roman" pitchFamily="18" charset="0"/>
                <a:cs typeface="Times New Roman" pitchFamily="18" charset="0"/>
              </a:rPr>
              <a:t>(</a:t>
            </a:r>
            <a:r>
              <a:rPr lang="en-US" sz="2400" b="1" i="1" dirty="0" smtClean="0">
                <a:solidFill>
                  <a:srgbClr val="C00000"/>
                </a:solidFill>
                <a:latin typeface="Times New Roman" pitchFamily="18" charset="0"/>
                <a:cs typeface="Times New Roman" pitchFamily="18" charset="0"/>
              </a:rPr>
              <a:t>t</a:t>
            </a:r>
            <a:r>
              <a:rPr lang="en-US" sz="2400" b="1" dirty="0" smtClean="0">
                <a:solidFill>
                  <a:srgbClr val="C00000"/>
                </a:solidFill>
                <a:latin typeface="Times New Roman" pitchFamily="18" charset="0"/>
                <a:cs typeface="Times New Roman" pitchFamily="18" charset="0"/>
              </a:rPr>
              <a:t> - 1)</a:t>
            </a:r>
            <a:r>
              <a:rPr lang="en-US" sz="2400" dirty="0" smtClean="0"/>
              <a:t>. The </a:t>
            </a:r>
            <a:r>
              <a:rPr lang="en-US" sz="2400" b="1" dirty="0" smtClean="0"/>
              <a:t>master thread</a:t>
            </a:r>
            <a:r>
              <a:rPr lang="en-US" sz="2400" dirty="0" smtClean="0"/>
              <a:t> always has identification number </a:t>
            </a:r>
            <a:r>
              <a:rPr lang="en-US" sz="2400" b="1" dirty="0" smtClean="0">
                <a:latin typeface="Times New Roman" pitchFamily="18" charset="0"/>
                <a:cs typeface="Times New Roman" pitchFamily="18" charset="0"/>
              </a:rPr>
              <a:t>0</a:t>
            </a:r>
            <a:r>
              <a:rPr lang="en-US" sz="2400" dirty="0" smtClean="0"/>
              <a:t>.</a:t>
            </a:r>
            <a:endParaRPr lang="en-US" sz="2400" dirty="0" smtClean="0">
              <a:latin typeface="Courier New" pitchFamily="49" charset="0"/>
              <a:cs typeface="Courier New" pitchFamily="49" charset="0"/>
            </a:endParaRPr>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45</a:t>
            </a:fld>
            <a:endParaRPr lang="zh-TW" altLang="en-US"/>
          </a:p>
        </p:txBody>
      </p:sp>
    </p:spTree>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rgbClr val="C00000"/>
                </a:solidFill>
                <a:latin typeface="Courier New" pitchFamily="49" charset="0"/>
                <a:cs typeface="Courier New" pitchFamily="49" charset="0"/>
              </a:rPr>
              <a:t>shared</a:t>
            </a:r>
            <a:r>
              <a:rPr lang="en-US" dirty="0" smtClean="0"/>
              <a:t>  Clause</a:t>
            </a:r>
            <a:endParaRPr lang="en-US" dirty="0"/>
          </a:p>
        </p:txBody>
      </p:sp>
      <p:sp>
        <p:nvSpPr>
          <p:cNvPr id="3" name="Content Placeholder 2"/>
          <p:cNvSpPr>
            <a:spLocks noGrp="1"/>
          </p:cNvSpPr>
          <p:nvPr>
            <p:ph idx="1"/>
          </p:nvPr>
        </p:nvSpPr>
        <p:spPr>
          <a:xfrm>
            <a:off x="457200" y="1600200"/>
            <a:ext cx="8229600" cy="2114552"/>
          </a:xfrm>
        </p:spPr>
        <p:txBody>
          <a:bodyPr>
            <a:normAutofit/>
          </a:bodyPr>
          <a:lstStyle/>
          <a:p>
            <a:pPr algn="just"/>
            <a:r>
              <a:rPr lang="en-US" sz="2400" dirty="0" smtClean="0"/>
              <a:t>The </a:t>
            </a:r>
            <a:r>
              <a:rPr lang="en-US" sz="2200" b="1" dirty="0" smtClean="0">
                <a:latin typeface="Courier New" pitchFamily="49" charset="0"/>
                <a:cs typeface="Courier New" pitchFamily="49" charset="0"/>
              </a:rPr>
              <a:t>shared</a:t>
            </a:r>
            <a:r>
              <a:rPr lang="en-US" sz="2400" dirty="0" smtClean="0"/>
              <a:t> clause is used to specify which data will be shared among the threads executing the region it is associated with.</a:t>
            </a:r>
          </a:p>
          <a:p>
            <a:pPr algn="just">
              <a:spcBef>
                <a:spcPts val="1200"/>
              </a:spcBef>
            </a:pPr>
            <a:r>
              <a:rPr lang="en-US" sz="2400" dirty="0" smtClean="0"/>
              <a:t>Special care has to be taken to avoid race conditions.</a:t>
            </a:r>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46</a:t>
            </a:fld>
            <a:endParaRPr lang="zh-TW" altLang="en-US"/>
          </a:p>
        </p:txBody>
      </p:sp>
      <p:pic>
        <p:nvPicPr>
          <p:cNvPr id="135170" name="Picture 2"/>
          <p:cNvPicPr>
            <a:picLocks noChangeAspect="1" noChangeArrowheads="1"/>
          </p:cNvPicPr>
          <p:nvPr/>
        </p:nvPicPr>
        <p:blipFill>
          <a:blip r:embed="rId2" cstate="print"/>
          <a:srcRect/>
          <a:stretch>
            <a:fillRect/>
          </a:stretch>
        </p:blipFill>
        <p:spPr bwMode="auto">
          <a:xfrm>
            <a:off x="561099" y="3929367"/>
            <a:ext cx="8011429" cy="2285715"/>
          </a:xfrm>
          <a:prstGeom prst="rect">
            <a:avLst/>
          </a:prstGeom>
          <a:noFill/>
          <a:ln w="19050">
            <a:solidFill>
              <a:srgbClr val="C00000"/>
            </a:solidFill>
            <a:miter lim="800000"/>
            <a:headEnd/>
            <a:tailEnd/>
          </a:ln>
        </p:spPr>
      </p:pic>
    </p:spTree>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rgbClr val="C00000"/>
                </a:solidFill>
                <a:latin typeface="Courier New" pitchFamily="49" charset="0"/>
                <a:cs typeface="Courier New" pitchFamily="49" charset="0"/>
              </a:rPr>
              <a:t>private</a:t>
            </a:r>
            <a:r>
              <a:rPr lang="en-US" dirty="0" smtClean="0"/>
              <a:t>  Clause</a:t>
            </a:r>
            <a:endParaRPr lang="en-US" dirty="0"/>
          </a:p>
        </p:txBody>
      </p:sp>
      <p:sp>
        <p:nvSpPr>
          <p:cNvPr id="3" name="Content Placeholder 2"/>
          <p:cNvSpPr>
            <a:spLocks noGrp="1"/>
          </p:cNvSpPr>
          <p:nvPr>
            <p:ph idx="1"/>
          </p:nvPr>
        </p:nvSpPr>
        <p:spPr/>
        <p:txBody>
          <a:bodyPr>
            <a:normAutofit/>
          </a:bodyPr>
          <a:lstStyle/>
          <a:p>
            <a:pPr algn="just">
              <a:spcBef>
                <a:spcPts val="1800"/>
              </a:spcBef>
            </a:pPr>
            <a:r>
              <a:rPr lang="en-US" sz="2400" dirty="0" smtClean="0"/>
              <a:t>Syntax:</a:t>
            </a:r>
          </a:p>
          <a:p>
            <a:pPr algn="just">
              <a:buNone/>
            </a:pPr>
            <a:r>
              <a:rPr lang="en-US" sz="2400" b="1" dirty="0" smtClean="0">
                <a:latin typeface="Courier New" pitchFamily="49" charset="0"/>
                <a:cs typeface="Courier New" pitchFamily="49" charset="0"/>
              </a:rPr>
              <a:t>	</a:t>
            </a:r>
            <a:r>
              <a:rPr lang="en-US" sz="2200" b="1" dirty="0" smtClean="0">
                <a:latin typeface="Courier New" pitchFamily="49" charset="0"/>
                <a:cs typeface="Courier New" pitchFamily="49" charset="0"/>
              </a:rPr>
              <a:t>private(</a:t>
            </a:r>
            <a:r>
              <a:rPr lang="en-US" sz="2200" i="1" dirty="0" smtClean="0">
                <a:cs typeface="Courier New" pitchFamily="49" charset="0"/>
              </a:rPr>
              <a:t>list</a:t>
            </a:r>
            <a:r>
              <a:rPr lang="en-US" sz="2200" b="1" dirty="0" smtClean="0">
                <a:latin typeface="Courier New" pitchFamily="49" charset="0"/>
                <a:cs typeface="Courier New" pitchFamily="49" charset="0"/>
              </a:rPr>
              <a:t>)</a:t>
            </a:r>
          </a:p>
          <a:p>
            <a:pPr algn="just">
              <a:spcBef>
                <a:spcPts val="1800"/>
              </a:spcBef>
            </a:pPr>
            <a:r>
              <a:rPr lang="en-US" sz="2400" dirty="0" smtClean="0"/>
              <a:t>Each variable in the list is replicated so that each thread in the team of threads has exclusive access to a local copy of this variable.</a:t>
            </a:r>
          </a:p>
          <a:p>
            <a:pPr algn="just">
              <a:spcBef>
                <a:spcPts val="1800"/>
              </a:spcBef>
            </a:pPr>
            <a:r>
              <a:rPr lang="en-US" sz="2400" dirty="0" smtClean="0"/>
              <a:t>Values of private data are </a:t>
            </a:r>
            <a:r>
              <a:rPr lang="en-US" sz="2400" u="sng" dirty="0" smtClean="0"/>
              <a:t>undefined</a:t>
            </a:r>
            <a:r>
              <a:rPr lang="en-US" sz="2400" dirty="0" smtClean="0"/>
              <a:t> upon entry to and exit from the specific construct.</a:t>
            </a:r>
          </a:p>
          <a:p>
            <a:pPr algn="just">
              <a:spcBef>
                <a:spcPts val="1800"/>
              </a:spcBef>
            </a:pPr>
            <a:endParaRPr lang="en-US" sz="2400" dirty="0" smtClean="0"/>
          </a:p>
          <a:p>
            <a:pPr algn="just">
              <a:spcBef>
                <a:spcPts val="1800"/>
              </a:spcBef>
            </a:pPr>
            <a:endParaRPr lang="en-US" sz="2400" dirty="0" smtClean="0"/>
          </a:p>
          <a:p>
            <a:pPr algn="just">
              <a:buNone/>
            </a:pPr>
            <a:endParaRPr lang="en-US" sz="2400" dirty="0" smtClean="0"/>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47</a:t>
            </a:fld>
            <a:endParaRPr lang="zh-TW" altLang="en-US"/>
          </a:p>
        </p:txBody>
      </p:sp>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1143000"/>
          </a:xfrm>
        </p:spPr>
        <p:txBody>
          <a:bodyPr/>
          <a:lstStyle/>
          <a:p>
            <a:r>
              <a:rPr lang="en-US" sz="3600" b="1" dirty="0" smtClean="0">
                <a:solidFill>
                  <a:srgbClr val="C00000"/>
                </a:solidFill>
                <a:latin typeface="Courier New" pitchFamily="49" charset="0"/>
                <a:cs typeface="Courier New" pitchFamily="49" charset="0"/>
              </a:rPr>
              <a:t>private</a:t>
            </a:r>
            <a:r>
              <a:rPr lang="en-US" dirty="0" smtClean="0"/>
              <a:t>  Clause</a:t>
            </a:r>
            <a:endParaRPr lang="en-US" dirty="0"/>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48</a:t>
            </a:fld>
            <a:endParaRPr lang="zh-TW" altLang="en-US"/>
          </a:p>
        </p:txBody>
      </p:sp>
      <p:pic>
        <p:nvPicPr>
          <p:cNvPr id="136194" name="Picture 2"/>
          <p:cNvPicPr>
            <a:picLocks noGrp="1" noChangeAspect="1" noChangeArrowheads="1"/>
          </p:cNvPicPr>
          <p:nvPr>
            <p:ph idx="1"/>
          </p:nvPr>
        </p:nvPicPr>
        <p:blipFill>
          <a:blip r:embed="rId2" cstate="print"/>
          <a:srcRect/>
          <a:stretch>
            <a:fillRect/>
          </a:stretch>
        </p:blipFill>
        <p:spPr bwMode="auto">
          <a:xfrm>
            <a:off x="596255" y="1357298"/>
            <a:ext cx="7833397" cy="2771302"/>
          </a:xfrm>
          <a:prstGeom prst="rect">
            <a:avLst/>
          </a:prstGeom>
          <a:noFill/>
          <a:ln w="19050">
            <a:solidFill>
              <a:srgbClr val="C00000"/>
            </a:solidFill>
            <a:miter lim="800000"/>
            <a:headEnd/>
            <a:tailEnd/>
          </a:ln>
        </p:spPr>
      </p:pic>
      <p:pic>
        <p:nvPicPr>
          <p:cNvPr id="136195" name="Picture 3"/>
          <p:cNvPicPr>
            <a:picLocks noChangeAspect="1" noChangeArrowheads="1"/>
          </p:cNvPicPr>
          <p:nvPr/>
        </p:nvPicPr>
        <p:blipFill>
          <a:blip r:embed="rId3" cstate="print"/>
          <a:srcRect/>
          <a:stretch>
            <a:fillRect/>
          </a:stretch>
        </p:blipFill>
        <p:spPr bwMode="auto">
          <a:xfrm>
            <a:off x="595222" y="4357694"/>
            <a:ext cx="7598731" cy="2201905"/>
          </a:xfrm>
          <a:prstGeom prst="rect">
            <a:avLst/>
          </a:prstGeom>
          <a:noFill/>
          <a:ln w="19050">
            <a:solidFill>
              <a:srgbClr val="C00000"/>
            </a:solidFill>
            <a:miter lim="800000"/>
            <a:headEnd/>
            <a:tailEnd/>
          </a:ln>
        </p:spPr>
      </p:pic>
    </p:spTree>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rgbClr val="C00000"/>
                </a:solidFill>
                <a:latin typeface="Courier New" pitchFamily="49" charset="0"/>
                <a:cs typeface="Courier New" pitchFamily="49" charset="0"/>
              </a:rPr>
              <a:t>firstprivate</a:t>
            </a:r>
            <a:r>
              <a:rPr lang="en-US" dirty="0" smtClean="0"/>
              <a:t>  Clause</a:t>
            </a:r>
            <a:endParaRPr lang="en-US" dirty="0"/>
          </a:p>
        </p:txBody>
      </p:sp>
      <p:sp>
        <p:nvSpPr>
          <p:cNvPr id="3" name="Content Placeholder 2"/>
          <p:cNvSpPr>
            <a:spLocks noGrp="1"/>
          </p:cNvSpPr>
          <p:nvPr>
            <p:ph idx="1"/>
          </p:nvPr>
        </p:nvSpPr>
        <p:spPr>
          <a:xfrm>
            <a:off x="428596" y="1571612"/>
            <a:ext cx="8229600" cy="4786346"/>
          </a:xfrm>
        </p:spPr>
        <p:txBody>
          <a:bodyPr>
            <a:normAutofit/>
          </a:bodyPr>
          <a:lstStyle/>
          <a:p>
            <a:pPr algn="just"/>
            <a:r>
              <a:rPr lang="en-US" sz="2400" dirty="0" smtClean="0"/>
              <a:t>Variables that are declared to be </a:t>
            </a:r>
            <a:r>
              <a:rPr lang="en-US" sz="2200" b="1" dirty="0" smtClean="0">
                <a:latin typeface="Courier New" pitchFamily="49" charset="0"/>
                <a:cs typeface="Courier New" pitchFamily="49" charset="0"/>
              </a:rPr>
              <a:t>firstprivate</a:t>
            </a:r>
            <a:r>
              <a:rPr lang="en-US" sz="2400" dirty="0" smtClean="0"/>
              <a:t> are private variables, but they are pre-initialized with the value of the variable with the same name before the construct.</a:t>
            </a:r>
          </a:p>
          <a:p>
            <a:pPr algn="just">
              <a:spcBef>
                <a:spcPts val="1200"/>
              </a:spcBef>
            </a:pPr>
            <a:r>
              <a:rPr lang="en-US" sz="2400" dirty="0" smtClean="0"/>
              <a:t>The initialization is carried out by the initial thread priori to the execution of the construct.</a:t>
            </a:r>
          </a:p>
          <a:p>
            <a:pPr algn="just">
              <a:spcBef>
                <a:spcPts val="1200"/>
              </a:spcBef>
            </a:pPr>
            <a:r>
              <a:rPr lang="en-US" sz="2400" dirty="0" smtClean="0"/>
              <a:t>Note that the values of the variables in the </a:t>
            </a:r>
            <a:r>
              <a:rPr lang="en-US" sz="2200" b="1" dirty="0" smtClean="0">
                <a:latin typeface="Courier New" pitchFamily="49" charset="0"/>
                <a:cs typeface="Courier New" pitchFamily="49" charset="0"/>
              </a:rPr>
              <a:t>firstprivate</a:t>
            </a:r>
            <a:r>
              <a:rPr lang="en-US" sz="2400" dirty="0" smtClean="0"/>
              <a:t> list are initialized </a:t>
            </a:r>
            <a:r>
              <a:rPr lang="en-US" sz="2400" u="sng" dirty="0" smtClean="0"/>
              <a:t>once per thread</a:t>
            </a:r>
            <a:r>
              <a:rPr lang="en-US" sz="2400" dirty="0" smtClean="0"/>
              <a:t>, </a:t>
            </a:r>
            <a:r>
              <a:rPr lang="en-US" sz="2400" u="sng" dirty="0" smtClean="0"/>
              <a:t>not once per iteration</a:t>
            </a:r>
            <a:r>
              <a:rPr lang="en-US" sz="2400" dirty="0" smtClean="0"/>
              <a:t>.</a:t>
            </a:r>
          </a:p>
          <a:p>
            <a:pPr algn="just">
              <a:spcBef>
                <a:spcPts val="1200"/>
              </a:spcBef>
            </a:pPr>
            <a:r>
              <a:rPr lang="en-US" sz="2400" dirty="0" smtClean="0"/>
              <a:t>If a thread executes multiple iterations of the parallel loop and modified the value of one of these variables in an iteration, then subsequent iterations referencing the variable will get the modified value, not the original value.</a:t>
            </a:r>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49</a:t>
            </a:fld>
            <a:endParaRPr lang="zh-TW" altLang="en-US"/>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OpenMP </a:t>
            </a:r>
            <a:r>
              <a:rPr lang="en-US" b="1" dirty="0" smtClean="0">
                <a:solidFill>
                  <a:srgbClr val="C00000"/>
                </a:solidFill>
              </a:rPr>
              <a:t>Functions</a:t>
            </a:r>
            <a:endParaRPr lang="en-US" b="1" dirty="0">
              <a:solidFill>
                <a:srgbClr val="C00000"/>
              </a:solidFill>
            </a:endParaRPr>
          </a:p>
        </p:txBody>
      </p:sp>
      <p:sp>
        <p:nvSpPr>
          <p:cNvPr id="3" name="Content Placeholder 2"/>
          <p:cNvSpPr>
            <a:spLocks noGrp="1"/>
          </p:cNvSpPr>
          <p:nvPr>
            <p:ph idx="1"/>
          </p:nvPr>
        </p:nvSpPr>
        <p:spPr/>
        <p:txBody>
          <a:bodyPr>
            <a:normAutofit/>
          </a:bodyPr>
          <a:lstStyle/>
          <a:p>
            <a:r>
              <a:rPr lang="en-US" sz="2400" b="1" dirty="0" smtClean="0">
                <a:latin typeface="Courier New" pitchFamily="49" charset="0"/>
                <a:cs typeface="Courier New" pitchFamily="49" charset="0"/>
              </a:rPr>
              <a:t> </a:t>
            </a:r>
            <a:r>
              <a:rPr lang="en-US" sz="2400" b="1" dirty="0" err="1" smtClean="0">
                <a:latin typeface="Courier New" pitchFamily="49" charset="0"/>
                <a:cs typeface="Courier New" pitchFamily="49" charset="0"/>
              </a:rPr>
              <a:t>omp_get_num_procs</a:t>
            </a:r>
            <a:r>
              <a:rPr lang="en-US" sz="2400" b="1" dirty="0" smtClean="0">
                <a:latin typeface="Courier New" pitchFamily="49" charset="0"/>
                <a:cs typeface="Courier New" pitchFamily="49" charset="0"/>
              </a:rPr>
              <a:t>()</a:t>
            </a:r>
          </a:p>
          <a:p>
            <a:r>
              <a:rPr lang="en-US" sz="2400" b="1" dirty="0" smtClean="0">
                <a:latin typeface="Courier New" pitchFamily="49" charset="0"/>
                <a:cs typeface="Courier New" pitchFamily="49" charset="0"/>
              </a:rPr>
              <a:t> </a:t>
            </a:r>
            <a:r>
              <a:rPr lang="en-US" sz="2400" b="1" dirty="0" err="1" smtClean="0">
                <a:latin typeface="Courier New" pitchFamily="49" charset="0"/>
                <a:cs typeface="Courier New" pitchFamily="49" charset="0"/>
              </a:rPr>
              <a:t>omp_get_num_threads</a:t>
            </a:r>
            <a:r>
              <a:rPr lang="en-US" sz="2400" b="1" dirty="0" smtClean="0">
                <a:latin typeface="Courier New" pitchFamily="49" charset="0"/>
                <a:cs typeface="Courier New" pitchFamily="49" charset="0"/>
              </a:rPr>
              <a:t>()</a:t>
            </a:r>
          </a:p>
          <a:p>
            <a:r>
              <a:rPr lang="en-US" sz="2400" b="1" dirty="0" smtClean="0">
                <a:latin typeface="Courier New" pitchFamily="49" charset="0"/>
                <a:cs typeface="Courier New" pitchFamily="49" charset="0"/>
              </a:rPr>
              <a:t> </a:t>
            </a:r>
            <a:r>
              <a:rPr lang="en-US" sz="2400" b="1" dirty="0" err="1" smtClean="0">
                <a:latin typeface="Courier New" pitchFamily="49" charset="0"/>
                <a:cs typeface="Courier New" pitchFamily="49" charset="0"/>
              </a:rPr>
              <a:t>omp_set_num_threads</a:t>
            </a:r>
            <a:r>
              <a:rPr lang="en-US" sz="2400" b="1" dirty="0" smtClean="0">
                <a:latin typeface="Courier New" pitchFamily="49" charset="0"/>
                <a:cs typeface="Courier New" pitchFamily="49" charset="0"/>
              </a:rPr>
              <a:t>()</a:t>
            </a:r>
          </a:p>
          <a:p>
            <a:r>
              <a:rPr lang="en-US" sz="2400" b="1" dirty="0" smtClean="0">
                <a:latin typeface="Courier New" pitchFamily="49" charset="0"/>
                <a:cs typeface="Courier New" pitchFamily="49" charset="0"/>
              </a:rPr>
              <a:t> </a:t>
            </a:r>
            <a:r>
              <a:rPr lang="en-US" sz="2400" b="1" dirty="0" err="1" smtClean="0">
                <a:latin typeface="Courier New" pitchFamily="49" charset="0"/>
                <a:cs typeface="Courier New" pitchFamily="49" charset="0"/>
              </a:rPr>
              <a:t>omp_get_thread_num</a:t>
            </a:r>
            <a:r>
              <a:rPr lang="en-US" sz="2400" b="1" dirty="0" smtClean="0">
                <a:latin typeface="Courier New" pitchFamily="49" charset="0"/>
                <a:cs typeface="Courier New" pitchFamily="49" charset="0"/>
              </a:rPr>
              <a:t>()</a:t>
            </a:r>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5</a:t>
            </a:fld>
            <a:endParaRPr lang="zh-TW" altLang="en-US"/>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1143000"/>
          </a:xfrm>
        </p:spPr>
        <p:txBody>
          <a:bodyPr/>
          <a:lstStyle/>
          <a:p>
            <a:r>
              <a:rPr lang="en-US" sz="3600" b="1" dirty="0" smtClean="0">
                <a:solidFill>
                  <a:srgbClr val="C00000"/>
                </a:solidFill>
                <a:latin typeface="Courier New" pitchFamily="49" charset="0"/>
                <a:cs typeface="Courier New" pitchFamily="49" charset="0"/>
              </a:rPr>
              <a:t>firstprivate</a:t>
            </a:r>
            <a:r>
              <a:rPr lang="en-US" dirty="0" smtClean="0"/>
              <a:t>  Clause</a:t>
            </a:r>
            <a:endParaRPr lang="en-US" dirty="0"/>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50</a:t>
            </a:fld>
            <a:endParaRPr lang="zh-TW" altLang="en-US"/>
          </a:p>
        </p:txBody>
      </p:sp>
      <p:pic>
        <p:nvPicPr>
          <p:cNvPr id="167938" name="Picture 2"/>
          <p:cNvPicPr>
            <a:picLocks noGrp="1" noChangeAspect="1" noChangeArrowheads="1"/>
          </p:cNvPicPr>
          <p:nvPr>
            <p:ph idx="1"/>
          </p:nvPr>
        </p:nvPicPr>
        <p:blipFill>
          <a:blip r:embed="rId2" cstate="print"/>
          <a:srcRect/>
          <a:stretch>
            <a:fillRect/>
          </a:stretch>
        </p:blipFill>
        <p:spPr bwMode="auto">
          <a:xfrm>
            <a:off x="869099" y="1357298"/>
            <a:ext cx="7361270" cy="5029842"/>
          </a:xfrm>
          <a:prstGeom prst="rect">
            <a:avLst/>
          </a:prstGeom>
          <a:noFill/>
          <a:ln w="19050">
            <a:solidFill>
              <a:srgbClr val="C00000"/>
            </a:solidFill>
            <a:miter lim="800000"/>
            <a:headEnd/>
            <a:tailEnd/>
          </a:ln>
        </p:spPr>
      </p:pic>
    </p:spTree>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1143000"/>
          </a:xfrm>
        </p:spPr>
        <p:txBody>
          <a:bodyPr/>
          <a:lstStyle/>
          <a:p>
            <a:r>
              <a:rPr lang="en-US" sz="3600" b="1" dirty="0" smtClean="0">
                <a:solidFill>
                  <a:srgbClr val="C00000"/>
                </a:solidFill>
                <a:latin typeface="Courier New" pitchFamily="49" charset="0"/>
                <a:cs typeface="Courier New" pitchFamily="49" charset="0"/>
              </a:rPr>
              <a:t>firstprivate</a:t>
            </a:r>
            <a:r>
              <a:rPr lang="en-US" dirty="0" smtClean="0"/>
              <a:t>  Clause</a:t>
            </a:r>
            <a:endParaRPr lang="en-US" dirty="0"/>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51</a:t>
            </a:fld>
            <a:endParaRPr lang="zh-TW" altLang="en-US"/>
          </a:p>
        </p:txBody>
      </p:sp>
      <p:pic>
        <p:nvPicPr>
          <p:cNvPr id="168962" name="Picture 2"/>
          <p:cNvPicPr>
            <a:picLocks noGrp="1" noChangeAspect="1" noChangeArrowheads="1"/>
          </p:cNvPicPr>
          <p:nvPr>
            <p:ph idx="1"/>
          </p:nvPr>
        </p:nvPicPr>
        <p:blipFill>
          <a:blip r:embed="rId2" cstate="print"/>
          <a:srcRect/>
          <a:stretch>
            <a:fillRect/>
          </a:stretch>
        </p:blipFill>
        <p:spPr bwMode="auto">
          <a:xfrm>
            <a:off x="457200" y="1707045"/>
            <a:ext cx="8229600" cy="4472609"/>
          </a:xfrm>
          <a:prstGeom prst="rect">
            <a:avLst/>
          </a:prstGeom>
          <a:noFill/>
          <a:ln w="19050">
            <a:solidFill>
              <a:srgbClr val="C00000"/>
            </a:solidFill>
            <a:miter lim="800000"/>
            <a:headEnd/>
            <a:tailEnd/>
          </a:ln>
        </p:spPr>
      </p:pic>
    </p:spTree>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1143000"/>
          </a:xfrm>
        </p:spPr>
        <p:txBody>
          <a:bodyPr/>
          <a:lstStyle/>
          <a:p>
            <a:r>
              <a:rPr lang="en-US" sz="3600" b="1" dirty="0" smtClean="0">
                <a:solidFill>
                  <a:srgbClr val="C00000"/>
                </a:solidFill>
                <a:latin typeface="Courier New" pitchFamily="49" charset="0"/>
                <a:cs typeface="Courier New" pitchFamily="49" charset="0"/>
              </a:rPr>
              <a:t>firstprivate</a:t>
            </a:r>
            <a:r>
              <a:rPr lang="en-US" dirty="0" smtClean="0"/>
              <a:t>  Clause</a:t>
            </a:r>
            <a:endParaRPr lang="en-US" dirty="0"/>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52</a:t>
            </a:fld>
            <a:endParaRPr lang="zh-TW" altLang="en-US"/>
          </a:p>
        </p:txBody>
      </p:sp>
      <p:pic>
        <p:nvPicPr>
          <p:cNvPr id="169986" name="Picture 2"/>
          <p:cNvPicPr>
            <a:picLocks noGrp="1" noChangeAspect="1" noChangeArrowheads="1"/>
          </p:cNvPicPr>
          <p:nvPr>
            <p:ph idx="1"/>
          </p:nvPr>
        </p:nvPicPr>
        <p:blipFill>
          <a:blip r:embed="rId2" cstate="print"/>
          <a:srcRect/>
          <a:stretch>
            <a:fillRect/>
          </a:stretch>
        </p:blipFill>
        <p:spPr bwMode="auto">
          <a:xfrm>
            <a:off x="445325" y="2071678"/>
            <a:ext cx="8229600" cy="3472051"/>
          </a:xfrm>
          <a:prstGeom prst="rect">
            <a:avLst/>
          </a:prstGeom>
          <a:noFill/>
          <a:ln w="19050">
            <a:solidFill>
              <a:srgbClr val="C00000"/>
            </a:solidFill>
            <a:miter lim="800000"/>
            <a:headEnd/>
            <a:tailEnd/>
          </a:ln>
        </p:spPr>
      </p:pic>
    </p:spTree>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3DA0BB7-265A-403C-9275-D587AB510EDC}" type="slidenum">
              <a:rPr lang="zh-TW" altLang="en-US" smtClean="0"/>
              <a:pPr/>
              <a:t>53</a:t>
            </a:fld>
            <a:endParaRPr lang="zh-TW" altLang="en-US"/>
          </a:p>
        </p:txBody>
      </p:sp>
      <p:sp>
        <p:nvSpPr>
          <p:cNvPr id="6" name="Title 1"/>
          <p:cNvSpPr txBox="1">
            <a:spLocks/>
          </p:cNvSpPr>
          <p:nvPr/>
        </p:nvSpPr>
        <p:spPr>
          <a:xfrm>
            <a:off x="457200" y="130977"/>
            <a:ext cx="8229600" cy="114300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C00000"/>
                </a:solidFill>
                <a:effectLst/>
                <a:uLnTx/>
                <a:uFillTx/>
                <a:latin typeface="Courier New" pitchFamily="49" charset="0"/>
                <a:ea typeface="+mj-ea"/>
                <a:cs typeface="Courier New" pitchFamily="49" charset="0"/>
              </a:rPr>
              <a:t>firstprivate</a:t>
            </a:r>
            <a:r>
              <a:rPr kumimoji="0" lang="en-US" sz="3600" i="0" u="none" strike="noStrike" kern="1200" cap="none" spc="0" normalizeH="0" noProof="0" dirty="0" smtClean="0">
                <a:ln>
                  <a:noFill/>
                </a:ln>
                <a:effectLst/>
                <a:uLnTx/>
                <a:uFillTx/>
                <a:ea typeface="+mj-ea"/>
                <a:cs typeface="Courier New" pitchFamily="49" charset="0"/>
              </a:rPr>
              <a:t>  Clause</a:t>
            </a:r>
            <a:r>
              <a:rPr kumimoji="0" lang="en-US" sz="3600" b="1" i="0" u="none" strike="noStrike" kern="1200" cap="none" spc="0" normalizeH="0" baseline="0" noProof="0" dirty="0" smtClean="0">
                <a:ln>
                  <a:noFill/>
                </a:ln>
                <a:solidFill>
                  <a:srgbClr val="C00000"/>
                </a:solidFill>
                <a:effectLst/>
                <a:uLnTx/>
                <a:uFillTx/>
                <a:latin typeface="Courier New" pitchFamily="49" charset="0"/>
                <a:ea typeface="+mj-ea"/>
                <a:cs typeface="Courier New" pitchFamily="49" charset="0"/>
              </a:rPr>
              <a:t/>
            </a:r>
            <a:br>
              <a:rPr kumimoji="0" lang="en-US" sz="3600" b="1" i="0" u="none" strike="noStrike" kern="1200" cap="none" spc="0" normalizeH="0" baseline="0" noProof="0" dirty="0" smtClean="0">
                <a:ln>
                  <a:noFill/>
                </a:ln>
                <a:solidFill>
                  <a:srgbClr val="C00000"/>
                </a:solidFill>
                <a:effectLst/>
                <a:uLnTx/>
                <a:uFillTx/>
                <a:latin typeface="Courier New" pitchFamily="49" charset="0"/>
                <a:ea typeface="+mj-ea"/>
                <a:cs typeface="Courier New" pitchFamily="49" charset="0"/>
              </a:rPr>
            </a:br>
            <a:r>
              <a:rPr kumimoji="0" lang="en-US" sz="2000" b="0" i="0" u="none" strike="noStrike" kern="1200" cap="none" spc="0" normalizeH="0" baseline="0" noProof="0" dirty="0" smtClean="0">
                <a:ln>
                  <a:noFill/>
                </a:ln>
                <a:solidFill>
                  <a:schemeClr val="tx1"/>
                </a:solidFill>
                <a:effectLst/>
                <a:uLnTx/>
                <a:uFillTx/>
                <a:latin typeface="+mj-lt"/>
                <a:ea typeface="+mj-ea"/>
                <a:cs typeface="+mj-cs"/>
              </a:rPr>
              <a:t> (omp_test08_2.c)</a:t>
            </a:r>
            <a:endParaRPr kumimoji="0" lang="en-US" sz="2000" b="1" i="0" u="none" strike="noStrike" kern="1200" cap="none" spc="0" normalizeH="0" baseline="0" noProof="0" dirty="0">
              <a:ln>
                <a:noFill/>
              </a:ln>
              <a:solidFill>
                <a:srgbClr val="C00000"/>
              </a:solidFill>
              <a:effectLst/>
              <a:uLnTx/>
              <a:uFillTx/>
              <a:latin typeface="Courier New" pitchFamily="49" charset="0"/>
              <a:ea typeface="+mj-ea"/>
              <a:cs typeface="Courier New" pitchFamily="49" charset="0"/>
            </a:endParaRPr>
          </a:p>
        </p:txBody>
      </p:sp>
      <p:sp>
        <p:nvSpPr>
          <p:cNvPr id="8" name="Content Placeholder 2"/>
          <p:cNvSpPr>
            <a:spLocks noGrp="1"/>
          </p:cNvSpPr>
          <p:nvPr>
            <p:ph idx="1"/>
          </p:nvPr>
        </p:nvSpPr>
        <p:spPr>
          <a:xfrm>
            <a:off x="714348" y="1428736"/>
            <a:ext cx="7758138" cy="5000660"/>
          </a:xfrm>
          <a:ln w="19050">
            <a:solidFill>
              <a:srgbClr val="C00000"/>
            </a:solidFill>
          </a:ln>
        </p:spPr>
        <p:txBody>
          <a:bodyPr>
            <a:normAutofit/>
          </a:bodyPr>
          <a:lstStyle/>
          <a:p>
            <a:pPr>
              <a:buNone/>
            </a:pPr>
            <a:r>
              <a:rPr lang="en-US" sz="1600" dirty="0" err="1" smtClean="0"/>
              <a:t>int</a:t>
            </a:r>
            <a:r>
              <a:rPr lang="en-US" sz="1600" dirty="0" smtClean="0"/>
              <a:t> main () </a:t>
            </a:r>
          </a:p>
          <a:p>
            <a:pPr>
              <a:buNone/>
            </a:pPr>
            <a:r>
              <a:rPr lang="en-US" sz="1600" dirty="0" smtClean="0"/>
              <a:t>{</a:t>
            </a:r>
          </a:p>
          <a:p>
            <a:pPr>
              <a:buNone/>
            </a:pPr>
            <a:r>
              <a:rPr lang="en-US" sz="1600" dirty="0" smtClean="0"/>
              <a:t>    </a:t>
            </a:r>
            <a:r>
              <a:rPr lang="en-US" sz="1600" dirty="0" err="1" smtClean="0"/>
              <a:t>int</a:t>
            </a:r>
            <a:r>
              <a:rPr lang="en-US" sz="1600" dirty="0" smtClean="0"/>
              <a:t> </a:t>
            </a:r>
            <a:r>
              <a:rPr lang="en-US" sz="1600" dirty="0" err="1" smtClean="0"/>
              <a:t>i</a:t>
            </a:r>
            <a:r>
              <a:rPr lang="en-US" sz="1600" dirty="0" smtClean="0"/>
              <a:t>, a;</a:t>
            </a:r>
          </a:p>
          <a:p>
            <a:pPr>
              <a:buNone/>
            </a:pPr>
            <a:endParaRPr lang="en-US" sz="800" dirty="0" smtClean="0"/>
          </a:p>
          <a:p>
            <a:pPr>
              <a:buNone/>
            </a:pPr>
            <a:r>
              <a:rPr lang="en-US" sz="1600" dirty="0" smtClean="0"/>
              <a:t>    #pragma </a:t>
            </a:r>
            <a:r>
              <a:rPr lang="en-US" sz="1600" dirty="0" err="1" smtClean="0"/>
              <a:t>omp</a:t>
            </a:r>
            <a:r>
              <a:rPr lang="en-US" sz="1600" dirty="0" smtClean="0"/>
              <a:t> parallel </a:t>
            </a:r>
          </a:p>
          <a:p>
            <a:pPr>
              <a:buNone/>
            </a:pPr>
            <a:r>
              <a:rPr lang="en-US" sz="1600" dirty="0" smtClean="0"/>
              <a:t>    {</a:t>
            </a:r>
          </a:p>
          <a:p>
            <a:pPr>
              <a:buNone/>
            </a:pPr>
            <a:r>
              <a:rPr lang="en-US" sz="1600" dirty="0" smtClean="0"/>
              <a:t>        a = 0;</a:t>
            </a:r>
          </a:p>
          <a:p>
            <a:pPr>
              <a:buNone/>
            </a:pPr>
            <a:endParaRPr lang="en-US" sz="800" dirty="0" smtClean="0"/>
          </a:p>
          <a:p>
            <a:pPr>
              <a:buNone/>
            </a:pPr>
            <a:r>
              <a:rPr lang="en-US" sz="1600" dirty="0" smtClean="0"/>
              <a:t>        #pragma </a:t>
            </a:r>
            <a:r>
              <a:rPr lang="en-US" sz="1600" dirty="0" err="1" smtClean="0"/>
              <a:t>omp</a:t>
            </a:r>
            <a:r>
              <a:rPr lang="en-US" sz="1600" dirty="0" smtClean="0"/>
              <a:t> for </a:t>
            </a:r>
            <a:r>
              <a:rPr lang="en-US" sz="1600" b="1" dirty="0" smtClean="0">
                <a:solidFill>
                  <a:srgbClr val="C00000"/>
                </a:solidFill>
              </a:rPr>
              <a:t>firstprivate(a)</a:t>
            </a:r>
          </a:p>
          <a:p>
            <a:pPr>
              <a:buNone/>
            </a:pPr>
            <a:r>
              <a:rPr lang="en-US" sz="1600" dirty="0" smtClean="0"/>
              <a:t>        for (</a:t>
            </a:r>
            <a:r>
              <a:rPr lang="en-US" sz="1600" dirty="0" err="1" smtClean="0"/>
              <a:t>i</a:t>
            </a:r>
            <a:r>
              <a:rPr lang="en-US" sz="1600" dirty="0" smtClean="0"/>
              <a:t>=0; </a:t>
            </a:r>
            <a:r>
              <a:rPr lang="en-US" sz="1600" dirty="0" err="1" smtClean="0"/>
              <a:t>i</a:t>
            </a:r>
            <a:r>
              <a:rPr lang="en-US" sz="1600" dirty="0" smtClean="0"/>
              <a:t>&lt;10; </a:t>
            </a:r>
            <a:r>
              <a:rPr lang="en-US" sz="1600" dirty="0" err="1" smtClean="0"/>
              <a:t>i</a:t>
            </a:r>
            <a:r>
              <a:rPr lang="en-US" sz="1600" dirty="0" smtClean="0"/>
              <a:t>++) </a:t>
            </a:r>
          </a:p>
          <a:p>
            <a:pPr>
              <a:buNone/>
            </a:pPr>
            <a:r>
              <a:rPr lang="en-US" sz="1600" dirty="0" smtClean="0"/>
              <a:t>	{</a:t>
            </a:r>
          </a:p>
          <a:p>
            <a:pPr>
              <a:buNone/>
            </a:pPr>
            <a:r>
              <a:rPr lang="en-US" sz="1600" dirty="0" smtClean="0"/>
              <a:t>            a = </a:t>
            </a:r>
            <a:r>
              <a:rPr lang="en-US" sz="1600" dirty="0" err="1" smtClean="0"/>
              <a:t>a+i</a:t>
            </a:r>
            <a:r>
              <a:rPr lang="en-US" sz="1600" dirty="0" smtClean="0"/>
              <a:t>;</a:t>
            </a:r>
          </a:p>
          <a:p>
            <a:pPr>
              <a:buNone/>
            </a:pPr>
            <a:r>
              <a:rPr lang="en-US" sz="1600" dirty="0" smtClean="0"/>
              <a:t>	    </a:t>
            </a:r>
            <a:r>
              <a:rPr lang="en-US" sz="1600" dirty="0" err="1" smtClean="0"/>
              <a:t>printf</a:t>
            </a:r>
            <a:r>
              <a:rPr lang="en-US" sz="1600" dirty="0" smtClean="0"/>
              <a:t>("</a:t>
            </a:r>
            <a:r>
              <a:rPr lang="en-US" sz="1600" dirty="0" err="1" smtClean="0"/>
              <a:t>i</a:t>
            </a:r>
            <a:r>
              <a:rPr lang="en-US" sz="1600" dirty="0" smtClean="0"/>
              <a:t>=%d, a=%d, </a:t>
            </a:r>
            <a:r>
              <a:rPr lang="en-US" sz="1600" dirty="0" err="1" smtClean="0"/>
              <a:t>thread_id</a:t>
            </a:r>
            <a:r>
              <a:rPr lang="en-US" sz="1600" dirty="0" smtClean="0"/>
              <a:t>=%d, #threads=%d \n", </a:t>
            </a:r>
          </a:p>
          <a:p>
            <a:pPr>
              <a:buNone/>
            </a:pPr>
            <a:r>
              <a:rPr lang="en-US" sz="1600" dirty="0" smtClean="0"/>
              <a:t>			</a:t>
            </a:r>
            <a:r>
              <a:rPr lang="en-US" sz="1600" dirty="0" err="1" smtClean="0"/>
              <a:t>i</a:t>
            </a:r>
            <a:r>
              <a:rPr lang="en-US" sz="1600" dirty="0" smtClean="0"/>
              <a:t>, a, </a:t>
            </a:r>
            <a:r>
              <a:rPr lang="en-US" sz="1600" dirty="0" err="1" smtClean="0"/>
              <a:t>omp_get_thread_num</a:t>
            </a:r>
            <a:r>
              <a:rPr lang="en-US" sz="1600" dirty="0" smtClean="0"/>
              <a:t>(), </a:t>
            </a:r>
            <a:r>
              <a:rPr lang="en-US" sz="1600" dirty="0" err="1" smtClean="0"/>
              <a:t>omp_get_num_threads</a:t>
            </a:r>
            <a:r>
              <a:rPr lang="en-US" sz="1600" dirty="0" smtClean="0"/>
              <a:t>() );</a:t>
            </a:r>
          </a:p>
          <a:p>
            <a:pPr>
              <a:buNone/>
            </a:pPr>
            <a:r>
              <a:rPr lang="en-US" sz="1600" dirty="0" smtClean="0"/>
              <a:t>        }</a:t>
            </a:r>
          </a:p>
          <a:p>
            <a:pPr>
              <a:buNone/>
            </a:pPr>
            <a:r>
              <a:rPr lang="en-US" sz="1600" dirty="0" smtClean="0"/>
              <a:t>    }   /* All threads join master thread and terminate */</a:t>
            </a:r>
          </a:p>
          <a:p>
            <a:pPr>
              <a:buNone/>
            </a:pPr>
            <a:endParaRPr lang="en-US" sz="800" dirty="0" smtClean="0"/>
          </a:p>
          <a:p>
            <a:pPr>
              <a:buNone/>
            </a:pPr>
            <a:r>
              <a:rPr lang="en-US" sz="1600" dirty="0" smtClean="0"/>
              <a:t>}</a:t>
            </a:r>
            <a:endParaRPr lang="en-US" sz="1600" dirty="0"/>
          </a:p>
        </p:txBody>
      </p:sp>
    </p:spTree>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rgbClr val="C00000"/>
                </a:solidFill>
                <a:latin typeface="Courier New" pitchFamily="49" charset="0"/>
                <a:cs typeface="Courier New" pitchFamily="49" charset="0"/>
              </a:rPr>
              <a:t>lastprivate</a:t>
            </a:r>
            <a:r>
              <a:rPr lang="en-US" dirty="0" smtClean="0"/>
              <a:t>  Clause</a:t>
            </a:r>
            <a:endParaRPr lang="en-US" dirty="0"/>
          </a:p>
        </p:txBody>
      </p:sp>
      <p:sp>
        <p:nvSpPr>
          <p:cNvPr id="3" name="Content Placeholder 2"/>
          <p:cNvSpPr>
            <a:spLocks noGrp="1"/>
          </p:cNvSpPr>
          <p:nvPr>
            <p:ph idx="1"/>
          </p:nvPr>
        </p:nvSpPr>
        <p:spPr>
          <a:xfrm>
            <a:off x="416721" y="1600200"/>
            <a:ext cx="8258204" cy="4686320"/>
          </a:xfrm>
        </p:spPr>
        <p:txBody>
          <a:bodyPr>
            <a:normAutofit/>
          </a:bodyPr>
          <a:lstStyle/>
          <a:p>
            <a:pPr algn="just"/>
            <a:r>
              <a:rPr lang="en-US" sz="2400" dirty="0" smtClean="0"/>
              <a:t>The </a:t>
            </a:r>
            <a:r>
              <a:rPr lang="en-US" sz="2200" b="1" dirty="0" smtClean="0">
                <a:latin typeface="Courier New" pitchFamily="49" charset="0"/>
                <a:cs typeface="Courier New" pitchFamily="49" charset="0"/>
              </a:rPr>
              <a:t>lastprivate</a:t>
            </a:r>
            <a:r>
              <a:rPr lang="en-US" sz="2400" dirty="0" smtClean="0"/>
              <a:t> clause ensures that the last value of a data object listed is accessible after the corresponding construct has completed execution.</a:t>
            </a:r>
          </a:p>
          <a:p>
            <a:pPr algn="just">
              <a:spcBef>
                <a:spcPts val="1200"/>
              </a:spcBef>
            </a:pPr>
            <a:r>
              <a:rPr lang="en-US" sz="2400" dirty="0" smtClean="0"/>
              <a:t>In the case of the use with a work-shared loop, the last value of an object will have the value from the iteration of the loop that would be last in a sequential execution.</a:t>
            </a:r>
          </a:p>
          <a:p>
            <a:pPr lvl="1" algn="just"/>
            <a:r>
              <a:rPr lang="en-US" sz="2000" dirty="0" smtClean="0"/>
              <a:t>See examples in Figures 4.34, 4.35, and 4.36</a:t>
            </a:r>
          </a:p>
          <a:p>
            <a:pPr algn="just">
              <a:spcBef>
                <a:spcPts val="1200"/>
              </a:spcBef>
            </a:pPr>
            <a:r>
              <a:rPr lang="en-US" sz="2400" dirty="0" smtClean="0"/>
              <a:t>A performance penalty is likely to be associated with the use of lastprivate, because the OpenMP library needs to keep track of which thread executed the last iteration.</a:t>
            </a:r>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54</a:t>
            </a:fld>
            <a:endParaRPr lang="zh-TW" altLang="en-US"/>
          </a:p>
        </p:txBody>
      </p:sp>
    </p:spTree>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928694"/>
          </a:xfrm>
        </p:spPr>
        <p:txBody>
          <a:bodyPr/>
          <a:lstStyle/>
          <a:p>
            <a:r>
              <a:rPr lang="en-US" sz="3600" b="1" dirty="0" smtClean="0">
                <a:solidFill>
                  <a:srgbClr val="C00000"/>
                </a:solidFill>
                <a:latin typeface="Courier New" pitchFamily="49" charset="0"/>
                <a:cs typeface="Courier New" pitchFamily="49" charset="0"/>
              </a:rPr>
              <a:t>lastprivate</a:t>
            </a:r>
            <a:r>
              <a:rPr lang="en-US" dirty="0" smtClean="0"/>
              <a:t>  Clause</a:t>
            </a:r>
            <a:endParaRPr lang="en-US" dirty="0"/>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55</a:t>
            </a:fld>
            <a:endParaRPr lang="zh-TW" altLang="en-US"/>
          </a:p>
        </p:txBody>
      </p:sp>
      <p:pic>
        <p:nvPicPr>
          <p:cNvPr id="171010" name="Picture 2"/>
          <p:cNvPicPr>
            <a:picLocks noGrp="1" noChangeAspect="1" noChangeArrowheads="1"/>
          </p:cNvPicPr>
          <p:nvPr>
            <p:ph idx="1"/>
          </p:nvPr>
        </p:nvPicPr>
        <p:blipFill>
          <a:blip r:embed="rId2" cstate="print"/>
          <a:srcRect/>
          <a:stretch>
            <a:fillRect/>
          </a:stretch>
        </p:blipFill>
        <p:spPr bwMode="auto">
          <a:xfrm>
            <a:off x="1083255" y="1059671"/>
            <a:ext cx="6989207" cy="2946032"/>
          </a:xfrm>
          <a:prstGeom prst="rect">
            <a:avLst/>
          </a:prstGeom>
          <a:noFill/>
          <a:ln w="19050">
            <a:solidFill>
              <a:srgbClr val="C00000"/>
            </a:solidFill>
            <a:miter lim="800000"/>
            <a:headEnd/>
            <a:tailEnd/>
          </a:ln>
        </p:spPr>
      </p:pic>
      <p:pic>
        <p:nvPicPr>
          <p:cNvPr id="171011" name="Picture 3"/>
          <p:cNvPicPr>
            <a:picLocks noChangeAspect="1" noChangeArrowheads="1"/>
          </p:cNvPicPr>
          <p:nvPr/>
        </p:nvPicPr>
        <p:blipFill>
          <a:blip r:embed="rId3" cstate="print"/>
          <a:srcRect/>
          <a:stretch>
            <a:fillRect/>
          </a:stretch>
        </p:blipFill>
        <p:spPr bwMode="auto">
          <a:xfrm>
            <a:off x="1083413" y="4120912"/>
            <a:ext cx="7009524" cy="2499048"/>
          </a:xfrm>
          <a:prstGeom prst="rect">
            <a:avLst/>
          </a:prstGeom>
          <a:noFill/>
          <a:ln w="19050">
            <a:solidFill>
              <a:srgbClr val="C00000"/>
            </a:solidFill>
            <a:miter lim="800000"/>
            <a:headEnd/>
            <a:tailEnd/>
          </a:ln>
        </p:spPr>
      </p:pic>
    </p:spTree>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75"/>
            <a:ext cx="8229600" cy="785794"/>
          </a:xfrm>
        </p:spPr>
        <p:txBody>
          <a:bodyPr>
            <a:normAutofit/>
          </a:bodyPr>
          <a:lstStyle/>
          <a:p>
            <a:r>
              <a:rPr lang="en-US" sz="3600" b="1" dirty="0" smtClean="0">
                <a:solidFill>
                  <a:srgbClr val="C00000"/>
                </a:solidFill>
                <a:latin typeface="Courier New" pitchFamily="49" charset="0"/>
                <a:cs typeface="Courier New" pitchFamily="49" charset="0"/>
              </a:rPr>
              <a:t>lastprivate</a:t>
            </a:r>
            <a:r>
              <a:rPr lang="en-US" dirty="0" smtClean="0"/>
              <a:t>  Clause</a:t>
            </a:r>
            <a:endParaRPr lang="en-US" dirty="0"/>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56</a:t>
            </a:fld>
            <a:endParaRPr lang="zh-TW" altLang="en-US"/>
          </a:p>
        </p:txBody>
      </p:sp>
      <p:pic>
        <p:nvPicPr>
          <p:cNvPr id="171010" name="Picture 2"/>
          <p:cNvPicPr>
            <a:picLocks noGrp="1" noChangeAspect="1" noChangeArrowheads="1"/>
          </p:cNvPicPr>
          <p:nvPr>
            <p:ph idx="1"/>
          </p:nvPr>
        </p:nvPicPr>
        <p:blipFill>
          <a:blip r:embed="rId2" cstate="print"/>
          <a:srcRect/>
          <a:stretch>
            <a:fillRect/>
          </a:stretch>
        </p:blipFill>
        <p:spPr bwMode="auto">
          <a:xfrm>
            <a:off x="1071538" y="840346"/>
            <a:ext cx="6989207" cy="2946032"/>
          </a:xfrm>
          <a:prstGeom prst="rect">
            <a:avLst/>
          </a:prstGeom>
          <a:noFill/>
          <a:ln w="19050">
            <a:solidFill>
              <a:srgbClr val="C00000"/>
            </a:solidFill>
            <a:miter lim="800000"/>
            <a:headEnd/>
            <a:tailEnd/>
          </a:ln>
        </p:spPr>
      </p:pic>
      <p:pic>
        <p:nvPicPr>
          <p:cNvPr id="172034" name="Picture 2"/>
          <p:cNvPicPr>
            <a:picLocks noChangeAspect="1" noChangeArrowheads="1"/>
          </p:cNvPicPr>
          <p:nvPr/>
        </p:nvPicPr>
        <p:blipFill>
          <a:blip r:embed="rId3" cstate="print"/>
          <a:srcRect/>
          <a:stretch>
            <a:fillRect/>
          </a:stretch>
        </p:blipFill>
        <p:spPr bwMode="auto">
          <a:xfrm>
            <a:off x="1071696" y="3859155"/>
            <a:ext cx="6979048" cy="2915556"/>
          </a:xfrm>
          <a:prstGeom prst="rect">
            <a:avLst/>
          </a:prstGeom>
          <a:noFill/>
          <a:ln w="19050">
            <a:solidFill>
              <a:srgbClr val="C00000"/>
            </a:solidFill>
            <a:miter lim="800000"/>
            <a:headEnd/>
            <a:tailEnd/>
          </a:ln>
        </p:spPr>
      </p:pic>
    </p:spTree>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Courier New" pitchFamily="49" charset="0"/>
                <a:cs typeface="Courier New" pitchFamily="49" charset="0"/>
              </a:rPr>
              <a:t>firstprivate</a:t>
            </a:r>
            <a:r>
              <a:rPr lang="en-US" dirty="0" smtClean="0">
                <a:cs typeface="Courier New" pitchFamily="49" charset="0"/>
              </a:rPr>
              <a:t> &amp; </a:t>
            </a:r>
            <a:r>
              <a:rPr lang="en-US" sz="3600" b="1" dirty="0" smtClean="0">
                <a:latin typeface="Courier New" pitchFamily="49" charset="0"/>
                <a:cs typeface="Courier New" pitchFamily="49" charset="0"/>
              </a:rPr>
              <a:t>lastprivate</a:t>
            </a:r>
            <a:endParaRPr lang="en-US" dirty="0"/>
          </a:p>
        </p:txBody>
      </p:sp>
      <p:sp>
        <p:nvSpPr>
          <p:cNvPr id="3" name="Content Placeholder 2"/>
          <p:cNvSpPr>
            <a:spLocks noGrp="1"/>
          </p:cNvSpPr>
          <p:nvPr>
            <p:ph idx="1"/>
          </p:nvPr>
        </p:nvSpPr>
        <p:spPr/>
        <p:txBody>
          <a:bodyPr>
            <a:normAutofit/>
          </a:bodyPr>
          <a:lstStyle/>
          <a:p>
            <a:pPr algn="just"/>
            <a:r>
              <a:rPr lang="en-US" sz="2400" dirty="0" smtClean="0"/>
              <a:t>A </a:t>
            </a:r>
            <a:r>
              <a:rPr lang="en-US" sz="2200" b="1" dirty="0" smtClean="0">
                <a:latin typeface="Courier New" pitchFamily="49" charset="0"/>
                <a:cs typeface="Courier New" pitchFamily="49" charset="0"/>
              </a:rPr>
              <a:t>parallel for</a:t>
            </a:r>
            <a:r>
              <a:rPr lang="en-US" sz="2400" dirty="0" smtClean="0"/>
              <a:t> pragma may contain both </a:t>
            </a:r>
            <a:r>
              <a:rPr lang="en-US" sz="2200" b="1" dirty="0" smtClean="0">
                <a:latin typeface="Courier New" pitchFamily="49" charset="0"/>
                <a:cs typeface="Courier New" pitchFamily="49" charset="0"/>
              </a:rPr>
              <a:t>firstprivate</a:t>
            </a:r>
            <a:r>
              <a:rPr lang="en-US" sz="2400" dirty="0" smtClean="0"/>
              <a:t> and </a:t>
            </a:r>
            <a:r>
              <a:rPr lang="en-US" sz="2200" b="1" dirty="0" smtClean="0">
                <a:latin typeface="Courier New" pitchFamily="49" charset="0"/>
                <a:cs typeface="Courier New" pitchFamily="49" charset="0"/>
              </a:rPr>
              <a:t>lastprivate</a:t>
            </a:r>
            <a:r>
              <a:rPr lang="en-US" sz="2400" dirty="0" smtClean="0"/>
              <a:t> clauses. If the same pragma has both of these clauses, the clauses may have </a:t>
            </a:r>
            <a:r>
              <a:rPr lang="en-US" sz="2400" u="sng" dirty="0" smtClean="0"/>
              <a:t>none</a:t>
            </a:r>
            <a:r>
              <a:rPr lang="en-US" sz="2400" dirty="0" smtClean="0"/>
              <a:t>, </a:t>
            </a:r>
            <a:r>
              <a:rPr lang="en-US" sz="2400" u="sng" dirty="0" smtClean="0"/>
              <a:t>some</a:t>
            </a:r>
            <a:r>
              <a:rPr lang="en-US" sz="2400" dirty="0" smtClean="0"/>
              <a:t>, or </a:t>
            </a:r>
            <a:r>
              <a:rPr lang="en-US" sz="2400" u="sng" dirty="0" smtClean="0"/>
              <a:t>all</a:t>
            </a:r>
            <a:r>
              <a:rPr lang="en-US" sz="2400" dirty="0" smtClean="0"/>
              <a:t> of the variables in common.</a:t>
            </a:r>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57</a:t>
            </a:fld>
            <a:endParaRPr lang="zh-TW" altLang="en-US"/>
          </a:p>
        </p:txBody>
      </p:sp>
    </p:spTree>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C00000"/>
                </a:solidFill>
                <a:latin typeface="Courier New" pitchFamily="49" charset="0"/>
                <a:cs typeface="Courier New" pitchFamily="49" charset="0"/>
              </a:rPr>
              <a:t>default</a:t>
            </a:r>
            <a:r>
              <a:rPr lang="en-US" sz="3600" dirty="0" smtClean="0"/>
              <a:t>  Clause</a:t>
            </a:r>
            <a:endParaRPr lang="en-US" dirty="0"/>
          </a:p>
        </p:txBody>
      </p:sp>
      <p:sp>
        <p:nvSpPr>
          <p:cNvPr id="3" name="Content Placeholder 2"/>
          <p:cNvSpPr>
            <a:spLocks noGrp="1"/>
          </p:cNvSpPr>
          <p:nvPr>
            <p:ph idx="1"/>
          </p:nvPr>
        </p:nvSpPr>
        <p:spPr>
          <a:xfrm>
            <a:off x="457200" y="1500174"/>
            <a:ext cx="8229600" cy="4786346"/>
          </a:xfrm>
        </p:spPr>
        <p:txBody>
          <a:bodyPr>
            <a:normAutofit/>
          </a:bodyPr>
          <a:lstStyle/>
          <a:p>
            <a:pPr algn="just">
              <a:spcBef>
                <a:spcPts val="1800"/>
              </a:spcBef>
            </a:pPr>
            <a:r>
              <a:rPr lang="en-US" sz="2400" dirty="0" smtClean="0"/>
              <a:t>Syntax:</a:t>
            </a:r>
          </a:p>
          <a:p>
            <a:pPr algn="just">
              <a:buNone/>
            </a:pPr>
            <a:r>
              <a:rPr lang="en-US" sz="2200" b="1" dirty="0" smtClean="0">
                <a:latin typeface="Courier New" pitchFamily="49" charset="0"/>
                <a:cs typeface="Courier New" pitchFamily="49" charset="0"/>
              </a:rPr>
              <a:t>	default ( none | shared )</a:t>
            </a:r>
            <a:endParaRPr lang="en-US" sz="2200" i="1" dirty="0" smtClean="0"/>
          </a:p>
          <a:p>
            <a:pPr algn="just">
              <a:spcBef>
                <a:spcPts val="1800"/>
              </a:spcBef>
            </a:pPr>
            <a:r>
              <a:rPr lang="en-US" sz="2200" b="1" dirty="0" smtClean="0">
                <a:solidFill>
                  <a:schemeClr val="accent6">
                    <a:lumMod val="50000"/>
                  </a:schemeClr>
                </a:solidFill>
                <a:latin typeface="Courier New" pitchFamily="49" charset="0"/>
                <a:cs typeface="Courier New" pitchFamily="49" charset="0"/>
              </a:rPr>
              <a:t>default(shared)</a:t>
            </a:r>
            <a:r>
              <a:rPr lang="en-US" sz="2400" dirty="0" smtClean="0"/>
              <a:t> assigns the shared attribute to all variables referenced in the construct. Only the exceptions need to be explicitly listed.</a:t>
            </a:r>
          </a:p>
          <a:p>
            <a:pPr lvl="1" algn="just">
              <a:spcBef>
                <a:spcPts val="1200"/>
              </a:spcBef>
            </a:pPr>
            <a:r>
              <a:rPr lang="en-US" sz="2000" b="1" dirty="0" smtClean="0">
                <a:latin typeface="Courier New" pitchFamily="49" charset="0"/>
                <a:cs typeface="Courier New" pitchFamily="49" charset="0"/>
              </a:rPr>
              <a:t>#pragma </a:t>
            </a:r>
            <a:r>
              <a:rPr lang="en-US" sz="2000" b="1" dirty="0" err="1" smtClean="0">
                <a:latin typeface="Courier New" pitchFamily="49" charset="0"/>
                <a:cs typeface="Courier New" pitchFamily="49" charset="0"/>
              </a:rPr>
              <a:t>omp</a:t>
            </a:r>
            <a:r>
              <a:rPr lang="en-US" sz="2000" b="1" dirty="0" smtClean="0">
                <a:latin typeface="Courier New" pitchFamily="49" charset="0"/>
                <a:cs typeface="Courier New" pitchFamily="49" charset="0"/>
              </a:rPr>
              <a:t> for default(shared) private(</a:t>
            </a:r>
            <a:r>
              <a:rPr lang="en-US" sz="2000" b="1" dirty="0" err="1" smtClean="0">
                <a:latin typeface="Courier New" pitchFamily="49" charset="0"/>
                <a:cs typeface="Courier New" pitchFamily="49" charset="0"/>
              </a:rPr>
              <a:t>a,b,c</a:t>
            </a:r>
            <a:r>
              <a:rPr lang="en-US" sz="2000" b="1" dirty="0" smtClean="0">
                <a:latin typeface="Courier New" pitchFamily="49" charset="0"/>
                <a:cs typeface="Courier New" pitchFamily="49" charset="0"/>
              </a:rPr>
              <a:t>)</a:t>
            </a:r>
          </a:p>
          <a:p>
            <a:pPr algn="just">
              <a:spcBef>
                <a:spcPts val="1800"/>
              </a:spcBef>
            </a:pPr>
            <a:r>
              <a:rPr lang="en-US" sz="2200" b="1" dirty="0" smtClean="0">
                <a:solidFill>
                  <a:schemeClr val="accent6">
                    <a:lumMod val="50000"/>
                  </a:schemeClr>
                </a:solidFill>
                <a:latin typeface="Courier New" pitchFamily="49" charset="0"/>
                <a:cs typeface="Courier New" pitchFamily="49" charset="0"/>
              </a:rPr>
              <a:t>default(none)</a:t>
            </a:r>
            <a:r>
              <a:rPr lang="en-US" sz="2400" dirty="0" smtClean="0"/>
              <a:t>: The programmer is forced to specify a data-sharing attribute (private or shared) for each variable in the construct.</a:t>
            </a:r>
          </a:p>
          <a:p>
            <a:pPr algn="just">
              <a:spcBef>
                <a:spcPts val="1800"/>
              </a:spcBef>
            </a:pPr>
            <a:r>
              <a:rPr lang="en-US" sz="2200" b="1" dirty="0" smtClean="0">
                <a:solidFill>
                  <a:schemeClr val="accent6">
                    <a:lumMod val="50000"/>
                  </a:schemeClr>
                </a:solidFill>
                <a:latin typeface="Courier New" pitchFamily="49" charset="0"/>
                <a:cs typeface="Courier New" pitchFamily="49" charset="0"/>
              </a:rPr>
              <a:t>default(private)</a:t>
            </a:r>
            <a:r>
              <a:rPr lang="en-US" sz="2400" dirty="0" smtClean="0"/>
              <a:t> is not supported in C/C++.</a:t>
            </a:r>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58</a:t>
            </a:fld>
            <a:endParaRPr lang="zh-TW" altLang="en-US"/>
          </a:p>
        </p:txBody>
      </p:sp>
    </p:spTree>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C00000"/>
                </a:solidFill>
                <a:latin typeface="Courier New" pitchFamily="49" charset="0"/>
                <a:cs typeface="Courier New" pitchFamily="49" charset="0"/>
              </a:rPr>
              <a:t>nowait</a:t>
            </a:r>
            <a:r>
              <a:rPr lang="en-US" sz="3600" dirty="0" smtClean="0"/>
              <a:t>  Clause</a:t>
            </a:r>
            <a:endParaRPr lang="en-US" dirty="0"/>
          </a:p>
        </p:txBody>
      </p:sp>
      <p:sp>
        <p:nvSpPr>
          <p:cNvPr id="3" name="Content Placeholder 2"/>
          <p:cNvSpPr>
            <a:spLocks noGrp="1"/>
          </p:cNvSpPr>
          <p:nvPr>
            <p:ph idx="1"/>
          </p:nvPr>
        </p:nvSpPr>
        <p:spPr>
          <a:xfrm>
            <a:off x="457200" y="1428736"/>
            <a:ext cx="8229600" cy="2857520"/>
          </a:xfrm>
        </p:spPr>
        <p:txBody>
          <a:bodyPr>
            <a:normAutofit fontScale="92500"/>
          </a:bodyPr>
          <a:lstStyle/>
          <a:p>
            <a:pPr algn="just"/>
            <a:r>
              <a:rPr lang="en-US" sz="2400" dirty="0" smtClean="0"/>
              <a:t>The </a:t>
            </a:r>
            <a:r>
              <a:rPr lang="en-US" sz="2200" dirty="0" smtClean="0">
                <a:latin typeface="Courier New" pitchFamily="49" charset="0"/>
                <a:cs typeface="Courier New" pitchFamily="49" charset="0"/>
              </a:rPr>
              <a:t>nowait</a:t>
            </a:r>
            <a:r>
              <a:rPr lang="en-US" sz="2400" dirty="0" smtClean="0"/>
              <a:t> clause suppresses the </a:t>
            </a:r>
            <a:r>
              <a:rPr lang="en-US" sz="2400" u="sng" dirty="0" smtClean="0"/>
              <a:t>barrier</a:t>
            </a:r>
            <a:r>
              <a:rPr lang="en-US" sz="2400" dirty="0" smtClean="0"/>
              <a:t> at the end of the associated construct. When threads reach the end of the construct, they will immediately proceed to perform other work.</a:t>
            </a:r>
          </a:p>
          <a:p>
            <a:pPr algn="just">
              <a:spcBef>
                <a:spcPts val="1200"/>
              </a:spcBef>
            </a:pPr>
            <a:r>
              <a:rPr lang="en-US" sz="2400" dirty="0" smtClean="0"/>
              <a:t>Note that the barrier at the end of a parallel region cannot be suppressed.</a:t>
            </a:r>
          </a:p>
          <a:p>
            <a:pPr algn="just">
              <a:spcBef>
                <a:spcPts val="1200"/>
              </a:spcBef>
            </a:pPr>
            <a:r>
              <a:rPr lang="en-US" sz="2400" dirty="0" smtClean="0"/>
              <a:t>Some care is required because incorrect usage of the clause can introduce bugs.</a:t>
            </a:r>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59</a:t>
            </a:fld>
            <a:endParaRPr lang="zh-TW" altLang="en-US"/>
          </a:p>
        </p:txBody>
      </p:sp>
      <p:pic>
        <p:nvPicPr>
          <p:cNvPr id="173058" name="Picture 2"/>
          <p:cNvPicPr>
            <a:picLocks noChangeAspect="1" noChangeArrowheads="1"/>
          </p:cNvPicPr>
          <p:nvPr/>
        </p:nvPicPr>
        <p:blipFill>
          <a:blip r:embed="rId2" cstate="print"/>
          <a:srcRect/>
          <a:stretch>
            <a:fillRect/>
          </a:stretch>
        </p:blipFill>
        <p:spPr bwMode="auto">
          <a:xfrm>
            <a:off x="580690" y="4381444"/>
            <a:ext cx="7777524" cy="2257270"/>
          </a:xfrm>
          <a:prstGeom prst="rect">
            <a:avLst/>
          </a:prstGeom>
          <a:noFill/>
          <a:ln w="19050">
            <a:solidFill>
              <a:srgbClr val="C00000"/>
            </a:solidFill>
            <a:miter lim="800000"/>
            <a:headEnd/>
            <a:tailEnd/>
          </a:ln>
        </p:spPr>
      </p:pic>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OpenMP </a:t>
            </a:r>
            <a:r>
              <a:rPr lang="en-US" b="1" dirty="0" smtClean="0">
                <a:solidFill>
                  <a:srgbClr val="C00000"/>
                </a:solidFill>
              </a:rPr>
              <a:t>Clauses</a:t>
            </a:r>
            <a:endParaRPr lang="en-US" b="1" dirty="0">
              <a:solidFill>
                <a:srgbClr val="C00000"/>
              </a:solidFill>
            </a:endParaRPr>
          </a:p>
        </p:txBody>
      </p:sp>
      <p:sp>
        <p:nvSpPr>
          <p:cNvPr id="3" name="Content Placeholder 2"/>
          <p:cNvSpPr>
            <a:spLocks noGrp="1"/>
          </p:cNvSpPr>
          <p:nvPr>
            <p:ph idx="1"/>
          </p:nvPr>
        </p:nvSpPr>
        <p:spPr/>
        <p:txBody>
          <a:bodyPr>
            <a:normAutofit/>
          </a:bodyPr>
          <a:lstStyle/>
          <a:p>
            <a:r>
              <a:rPr lang="en-US" sz="2400" b="1" dirty="0" smtClean="0">
                <a:latin typeface="Courier New" pitchFamily="49" charset="0"/>
                <a:cs typeface="Courier New" pitchFamily="49" charset="0"/>
              </a:rPr>
              <a:t> shared</a:t>
            </a:r>
          </a:p>
          <a:p>
            <a:r>
              <a:rPr lang="en-US" sz="2400" b="1" dirty="0" smtClean="0">
                <a:latin typeface="Courier New" pitchFamily="49" charset="0"/>
                <a:cs typeface="Courier New" pitchFamily="49" charset="0"/>
              </a:rPr>
              <a:t> private</a:t>
            </a:r>
          </a:p>
          <a:p>
            <a:r>
              <a:rPr lang="en-US" sz="2400" b="1" dirty="0" smtClean="0">
                <a:latin typeface="Courier New" pitchFamily="49" charset="0"/>
                <a:cs typeface="Courier New" pitchFamily="49" charset="0"/>
              </a:rPr>
              <a:t> firstprivate</a:t>
            </a:r>
          </a:p>
          <a:p>
            <a:r>
              <a:rPr lang="en-US" sz="2400" b="1" dirty="0" smtClean="0">
                <a:latin typeface="Courier New" pitchFamily="49" charset="0"/>
                <a:cs typeface="Courier New" pitchFamily="49" charset="0"/>
              </a:rPr>
              <a:t> lastprivate</a:t>
            </a:r>
          </a:p>
          <a:p>
            <a:r>
              <a:rPr lang="en-US" sz="2400" b="1" dirty="0" smtClean="0">
                <a:latin typeface="Courier New" pitchFamily="49" charset="0"/>
                <a:cs typeface="Courier New" pitchFamily="49" charset="0"/>
              </a:rPr>
              <a:t> default</a:t>
            </a:r>
          </a:p>
          <a:p>
            <a:r>
              <a:rPr lang="en-US" sz="2400" b="1" dirty="0" smtClean="0">
                <a:latin typeface="Courier New" pitchFamily="49" charset="0"/>
                <a:cs typeface="Courier New" pitchFamily="49" charset="0"/>
              </a:rPr>
              <a:t> nowait</a:t>
            </a:r>
          </a:p>
          <a:p>
            <a:r>
              <a:rPr lang="en-US" sz="2400" b="1" dirty="0" smtClean="0">
                <a:latin typeface="Courier New" pitchFamily="49" charset="0"/>
                <a:cs typeface="Courier New" pitchFamily="49" charset="0"/>
              </a:rPr>
              <a:t> if</a:t>
            </a:r>
          </a:p>
          <a:p>
            <a:r>
              <a:rPr lang="en-US" sz="2400" b="1" dirty="0" smtClean="0">
                <a:latin typeface="Courier New" pitchFamily="49" charset="0"/>
                <a:cs typeface="Courier New" pitchFamily="49" charset="0"/>
              </a:rPr>
              <a:t> reduction</a:t>
            </a:r>
          </a:p>
          <a:p>
            <a:r>
              <a:rPr lang="en-US" sz="2400" b="1" dirty="0" smtClean="0">
                <a:latin typeface="Courier New" pitchFamily="49" charset="0"/>
                <a:cs typeface="Courier New" pitchFamily="49" charset="0"/>
              </a:rPr>
              <a:t> schedule</a:t>
            </a:r>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6</a:t>
            </a:fld>
            <a:endParaRPr lang="zh-TW" altLang="en-US"/>
          </a:p>
        </p:txBody>
      </p:sp>
    </p:spTree>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C00000"/>
                </a:solidFill>
                <a:latin typeface="Courier New" pitchFamily="49" charset="0"/>
                <a:cs typeface="Courier New" pitchFamily="49" charset="0"/>
              </a:rPr>
              <a:t>if</a:t>
            </a:r>
            <a:r>
              <a:rPr lang="en-US" sz="3600" dirty="0" smtClean="0"/>
              <a:t>  Clause</a:t>
            </a:r>
            <a:endParaRPr lang="en-US" dirty="0"/>
          </a:p>
        </p:txBody>
      </p:sp>
      <p:sp>
        <p:nvSpPr>
          <p:cNvPr id="3" name="Content Placeholder 2"/>
          <p:cNvSpPr>
            <a:spLocks noGrp="1"/>
          </p:cNvSpPr>
          <p:nvPr>
            <p:ph idx="1"/>
          </p:nvPr>
        </p:nvSpPr>
        <p:spPr>
          <a:xfrm>
            <a:off x="433450" y="1600200"/>
            <a:ext cx="8229600" cy="4686320"/>
          </a:xfrm>
        </p:spPr>
        <p:txBody>
          <a:bodyPr>
            <a:normAutofit/>
          </a:bodyPr>
          <a:lstStyle/>
          <a:p>
            <a:pPr algn="just"/>
            <a:r>
              <a:rPr lang="en-US" sz="2400" dirty="0" smtClean="0"/>
              <a:t>The </a:t>
            </a:r>
            <a:r>
              <a:rPr lang="en-US" sz="2200" b="1" dirty="0" smtClean="0">
                <a:latin typeface="Courier New" pitchFamily="49" charset="0"/>
                <a:cs typeface="Courier New" pitchFamily="49" charset="0"/>
              </a:rPr>
              <a:t>if</a:t>
            </a:r>
            <a:r>
              <a:rPr lang="en-US" sz="2400" dirty="0" smtClean="0"/>
              <a:t> clause allows the system to determine at run-time if a construct should be executed </a:t>
            </a:r>
            <a:r>
              <a:rPr lang="en-US" sz="2400" b="1" dirty="0" smtClean="0"/>
              <a:t>sequentially</a:t>
            </a:r>
            <a:r>
              <a:rPr lang="en-US" sz="2400" dirty="0" smtClean="0"/>
              <a:t> or </a:t>
            </a:r>
            <a:r>
              <a:rPr lang="en-US" sz="2400" b="1" dirty="0" smtClean="0"/>
              <a:t>by multiple threads</a:t>
            </a:r>
            <a:r>
              <a:rPr lang="en-US" sz="2400" dirty="0" smtClean="0"/>
              <a:t>.</a:t>
            </a:r>
          </a:p>
          <a:p>
            <a:pPr algn="just">
              <a:spcBef>
                <a:spcPts val="1200"/>
              </a:spcBef>
            </a:pPr>
            <a:r>
              <a:rPr lang="en-US" sz="2400" dirty="0" smtClean="0"/>
              <a:t>The </a:t>
            </a:r>
            <a:r>
              <a:rPr lang="en-US" sz="2200" b="1" dirty="0" smtClean="0">
                <a:latin typeface="Courier New" pitchFamily="49" charset="0"/>
                <a:cs typeface="Courier New" pitchFamily="49" charset="0"/>
              </a:rPr>
              <a:t>if</a:t>
            </a:r>
            <a:r>
              <a:rPr lang="en-US" sz="2400" dirty="0" smtClean="0"/>
              <a:t> clause is supported on the </a:t>
            </a:r>
            <a:r>
              <a:rPr lang="en-US" sz="2200" b="1" dirty="0" smtClean="0">
                <a:latin typeface="Courier New" pitchFamily="49" charset="0"/>
                <a:cs typeface="Courier New" pitchFamily="49" charset="0"/>
              </a:rPr>
              <a:t>parallel</a:t>
            </a:r>
            <a:r>
              <a:rPr lang="en-US" sz="2400" dirty="0" smtClean="0"/>
              <a:t> construct only.</a:t>
            </a:r>
          </a:p>
          <a:p>
            <a:pPr algn="just">
              <a:spcBef>
                <a:spcPts val="1200"/>
              </a:spcBef>
            </a:pPr>
            <a:r>
              <a:rPr lang="en-US" sz="2400" dirty="0" smtClean="0"/>
              <a:t>If the logical expression evaluates to </a:t>
            </a:r>
            <a:r>
              <a:rPr lang="en-US" sz="2400" i="1" dirty="0" smtClean="0">
                <a:latin typeface="Times New Roman" pitchFamily="18" charset="0"/>
                <a:cs typeface="Times New Roman" pitchFamily="18" charset="0"/>
              </a:rPr>
              <a:t>true</a:t>
            </a:r>
            <a:r>
              <a:rPr lang="en-US" sz="2400" dirty="0" smtClean="0"/>
              <a:t>, the parallel region will be executed by a team of threads. If it evaluates to </a:t>
            </a:r>
            <a:r>
              <a:rPr lang="en-US" sz="2400" i="1" dirty="0" smtClean="0">
                <a:latin typeface="Times New Roman" pitchFamily="18" charset="0"/>
                <a:cs typeface="Times New Roman" pitchFamily="18" charset="0"/>
              </a:rPr>
              <a:t>false</a:t>
            </a:r>
            <a:r>
              <a:rPr lang="en-US" sz="2400" dirty="0" smtClean="0"/>
              <a:t>, the region is executed by a single thread only.</a:t>
            </a:r>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60</a:t>
            </a:fld>
            <a:endParaRPr lang="zh-TW" altLang="en-US"/>
          </a:p>
        </p:txBody>
      </p:sp>
    </p:spTree>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C00000"/>
                </a:solidFill>
                <a:latin typeface="Courier New" pitchFamily="49" charset="0"/>
                <a:cs typeface="Courier New" pitchFamily="49" charset="0"/>
              </a:rPr>
              <a:t>if</a:t>
            </a:r>
            <a:r>
              <a:rPr lang="en-US" sz="3600" dirty="0" smtClean="0"/>
              <a:t>  Clause</a:t>
            </a:r>
            <a:endParaRPr lang="en-US" dirty="0"/>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61</a:t>
            </a:fld>
            <a:endParaRPr lang="zh-TW" altLang="en-US"/>
          </a:p>
        </p:txBody>
      </p:sp>
      <p:pic>
        <p:nvPicPr>
          <p:cNvPr id="180226" name="Picture 2"/>
          <p:cNvPicPr>
            <a:picLocks noGrp="1" noChangeAspect="1" noChangeArrowheads="1"/>
          </p:cNvPicPr>
          <p:nvPr>
            <p:ph idx="1"/>
          </p:nvPr>
        </p:nvPicPr>
        <p:blipFill>
          <a:blip r:embed="rId2" cstate="print"/>
          <a:srcRect/>
          <a:stretch>
            <a:fillRect/>
          </a:stretch>
        </p:blipFill>
        <p:spPr bwMode="auto">
          <a:xfrm>
            <a:off x="457200" y="1785926"/>
            <a:ext cx="8229600" cy="4241233"/>
          </a:xfrm>
          <a:prstGeom prst="rect">
            <a:avLst/>
          </a:prstGeom>
          <a:noFill/>
          <a:ln w="19050">
            <a:solidFill>
              <a:srgbClr val="C00000"/>
            </a:solidFill>
            <a:miter lim="800000"/>
            <a:headEnd/>
            <a:tailEnd/>
          </a:ln>
        </p:spPr>
      </p:pic>
    </p:spTree>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C00000"/>
                </a:solidFill>
                <a:latin typeface="Courier New" pitchFamily="49" charset="0"/>
                <a:cs typeface="Courier New" pitchFamily="49" charset="0"/>
              </a:rPr>
              <a:t>if</a:t>
            </a:r>
            <a:r>
              <a:rPr lang="en-US" sz="3600" dirty="0" smtClean="0"/>
              <a:t>  Clause</a:t>
            </a:r>
            <a:endParaRPr lang="en-US" dirty="0"/>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62</a:t>
            </a:fld>
            <a:endParaRPr lang="zh-TW" altLang="en-US"/>
          </a:p>
        </p:txBody>
      </p:sp>
      <p:pic>
        <p:nvPicPr>
          <p:cNvPr id="181250" name="Picture 2"/>
          <p:cNvPicPr>
            <a:picLocks noGrp="1" noChangeAspect="1" noChangeArrowheads="1"/>
          </p:cNvPicPr>
          <p:nvPr>
            <p:ph idx="1"/>
          </p:nvPr>
        </p:nvPicPr>
        <p:blipFill>
          <a:blip r:embed="rId2" cstate="print"/>
          <a:srcRect/>
          <a:stretch>
            <a:fillRect/>
          </a:stretch>
        </p:blipFill>
        <p:spPr bwMode="auto">
          <a:xfrm>
            <a:off x="457200" y="2000240"/>
            <a:ext cx="8229600" cy="3688336"/>
          </a:xfrm>
          <a:prstGeom prst="rect">
            <a:avLst/>
          </a:prstGeom>
          <a:noFill/>
          <a:ln w="19050">
            <a:solidFill>
              <a:srgbClr val="C00000"/>
            </a:solidFill>
            <a:miter lim="800000"/>
            <a:headEnd/>
            <a:tailEnd/>
          </a:ln>
        </p:spPr>
      </p:pic>
    </p:spTree>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C00000"/>
                </a:solidFill>
                <a:latin typeface="Courier New" pitchFamily="49" charset="0"/>
                <a:cs typeface="Courier New" pitchFamily="49" charset="0"/>
              </a:rPr>
              <a:t>reduction</a:t>
            </a:r>
            <a:r>
              <a:rPr lang="en-US" sz="3600" dirty="0" smtClean="0"/>
              <a:t>  Clause</a:t>
            </a:r>
            <a:endParaRPr lang="en-US" dirty="0"/>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63</a:t>
            </a:fld>
            <a:endParaRPr lang="zh-TW" altLang="en-US"/>
          </a:p>
        </p:txBody>
      </p:sp>
      <p:pic>
        <p:nvPicPr>
          <p:cNvPr id="172035" name="Picture 3"/>
          <p:cNvPicPr>
            <a:picLocks noChangeAspect="1" noChangeArrowheads="1"/>
          </p:cNvPicPr>
          <p:nvPr/>
        </p:nvPicPr>
        <p:blipFill>
          <a:blip r:embed="rId2" cstate="print"/>
          <a:srcRect/>
          <a:stretch>
            <a:fillRect/>
          </a:stretch>
        </p:blipFill>
        <p:spPr bwMode="auto">
          <a:xfrm>
            <a:off x="178625" y="1309610"/>
            <a:ext cx="8761413" cy="1968500"/>
          </a:xfrm>
          <a:prstGeom prst="rect">
            <a:avLst/>
          </a:prstGeom>
          <a:noFill/>
          <a:ln w="19050">
            <a:solidFill>
              <a:srgbClr val="C00000"/>
            </a:solidFill>
            <a:miter lim="800000"/>
            <a:headEnd/>
            <a:tailEnd/>
          </a:ln>
        </p:spPr>
      </p:pic>
      <p:pic>
        <p:nvPicPr>
          <p:cNvPr id="172036" name="Picture 4"/>
          <p:cNvPicPr>
            <a:picLocks noChangeAspect="1" noChangeArrowheads="1"/>
          </p:cNvPicPr>
          <p:nvPr/>
        </p:nvPicPr>
        <p:blipFill>
          <a:blip r:embed="rId3" cstate="print"/>
          <a:srcRect/>
          <a:stretch>
            <a:fillRect/>
          </a:stretch>
        </p:blipFill>
        <p:spPr bwMode="auto">
          <a:xfrm>
            <a:off x="171450" y="3500438"/>
            <a:ext cx="8799513" cy="3149600"/>
          </a:xfrm>
          <a:prstGeom prst="rect">
            <a:avLst/>
          </a:prstGeom>
          <a:noFill/>
          <a:ln w="19050">
            <a:solidFill>
              <a:srgbClr val="C00000"/>
            </a:solidFill>
            <a:miter lim="800000"/>
            <a:headEnd/>
            <a:tailEnd/>
          </a:ln>
        </p:spPr>
      </p:pic>
    </p:spTree>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60"/>
            <a:ext cx="8229600" cy="1143000"/>
          </a:xfrm>
        </p:spPr>
        <p:txBody>
          <a:bodyPr>
            <a:normAutofit/>
          </a:bodyPr>
          <a:lstStyle/>
          <a:p>
            <a:r>
              <a:rPr lang="en-US" sz="3600" b="1" dirty="0" smtClean="0">
                <a:latin typeface="Courier New" pitchFamily="49" charset="0"/>
                <a:cs typeface="Courier New" pitchFamily="49" charset="0"/>
              </a:rPr>
              <a:t>reduction</a:t>
            </a:r>
            <a:r>
              <a:rPr lang="en-US" sz="3600" dirty="0" smtClean="0"/>
              <a:t>  Clause</a:t>
            </a:r>
            <a:endParaRPr lang="en-US" sz="3600" dirty="0"/>
          </a:p>
        </p:txBody>
      </p:sp>
      <p:sp>
        <p:nvSpPr>
          <p:cNvPr id="3" name="Content Placeholder 2"/>
          <p:cNvSpPr>
            <a:spLocks noGrp="1"/>
          </p:cNvSpPr>
          <p:nvPr>
            <p:ph idx="1"/>
          </p:nvPr>
        </p:nvSpPr>
        <p:spPr/>
        <p:txBody>
          <a:bodyPr>
            <a:normAutofit/>
          </a:bodyPr>
          <a:lstStyle/>
          <a:p>
            <a:pPr algn="just"/>
            <a:r>
              <a:rPr lang="en-US" sz="2400" dirty="0" smtClean="0"/>
              <a:t>For the operator (“+”), the original value is updated with the new contribution, not overwritten.</a:t>
            </a:r>
          </a:p>
          <a:p>
            <a:pPr algn="just">
              <a:spcBef>
                <a:spcPts val="1800"/>
              </a:spcBef>
            </a:pPr>
            <a:r>
              <a:rPr lang="en-US" sz="2200" dirty="0" smtClean="0"/>
              <a:t>The order in which thread-specific values are combined is unspecified. Therefore, where floating-point data are concerned, there may be numerical differences between the results of a sequential and parallel run, or even of two parallel runs using the same number of threads. This is a result of the limitation in precision with which computers represent floating-point numbers. It is good to keep this in mind when using the reduction clause.</a:t>
            </a:r>
            <a:endParaRPr lang="en-US" sz="2200" dirty="0"/>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64</a:t>
            </a:fld>
            <a:endParaRPr lang="zh-TW" altLang="en-US"/>
          </a:p>
        </p:txBody>
      </p:sp>
    </p:spTree>
  </p:cSld>
  <p:clrMapOvr>
    <a:masterClrMapping/>
  </p:clrMapOvr>
  <p:transition>
    <p:wipe dir="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C00000"/>
                </a:solidFill>
                <a:latin typeface="Courier New" pitchFamily="49" charset="0"/>
                <a:cs typeface="Courier New" pitchFamily="49" charset="0"/>
              </a:rPr>
              <a:t>schedule</a:t>
            </a:r>
            <a:r>
              <a:rPr lang="en-US" sz="3600" dirty="0" smtClean="0"/>
              <a:t>  Clause</a:t>
            </a:r>
            <a:endParaRPr lang="en-US" dirty="0"/>
          </a:p>
        </p:txBody>
      </p:sp>
      <p:sp>
        <p:nvSpPr>
          <p:cNvPr id="3" name="Content Placeholder 2"/>
          <p:cNvSpPr>
            <a:spLocks noGrp="1"/>
          </p:cNvSpPr>
          <p:nvPr>
            <p:ph idx="1"/>
          </p:nvPr>
        </p:nvSpPr>
        <p:spPr/>
        <p:txBody>
          <a:bodyPr>
            <a:normAutofit/>
          </a:bodyPr>
          <a:lstStyle/>
          <a:p>
            <a:pPr algn="just"/>
            <a:r>
              <a:rPr lang="en-US" sz="2400" dirty="0" smtClean="0"/>
              <a:t>The </a:t>
            </a:r>
            <a:r>
              <a:rPr lang="en-US" sz="2200" b="1" dirty="0" smtClean="0">
                <a:latin typeface="Courier New" pitchFamily="49" charset="0"/>
                <a:cs typeface="Courier New" pitchFamily="49" charset="0"/>
              </a:rPr>
              <a:t>schedule</a:t>
            </a:r>
            <a:r>
              <a:rPr lang="en-US" sz="2400" dirty="0" smtClean="0"/>
              <a:t> clause is supported on the loop constructs only.</a:t>
            </a:r>
          </a:p>
          <a:p>
            <a:pPr algn="just"/>
            <a:r>
              <a:rPr lang="en-US" sz="2400" dirty="0" smtClean="0"/>
              <a:t>The clause is used to control the manner in which loop iterations are distributed over the threads, which can have a major impact on the performance of a program.</a:t>
            </a:r>
          </a:p>
          <a:p>
            <a:pPr algn="just"/>
            <a:r>
              <a:rPr lang="en-US" sz="2400" dirty="0" smtClean="0"/>
              <a:t>The </a:t>
            </a:r>
            <a:r>
              <a:rPr lang="en-US" sz="2200" b="1" dirty="0" smtClean="0">
                <a:latin typeface="Courier New" pitchFamily="49" charset="0"/>
                <a:cs typeface="Courier New" pitchFamily="49" charset="0"/>
              </a:rPr>
              <a:t>static</a:t>
            </a:r>
            <a:r>
              <a:rPr lang="en-US" sz="2400" dirty="0" smtClean="0"/>
              <a:t> schedule is more efficient than </a:t>
            </a:r>
            <a:r>
              <a:rPr lang="en-US" sz="2200" b="1" dirty="0" smtClean="0">
                <a:latin typeface="Courier New" pitchFamily="49" charset="0"/>
                <a:cs typeface="Courier New" pitchFamily="49" charset="0"/>
              </a:rPr>
              <a:t>dynamic</a:t>
            </a:r>
            <a:r>
              <a:rPr lang="en-US" sz="2400" dirty="0" smtClean="0"/>
              <a:t> and </a:t>
            </a:r>
            <a:r>
              <a:rPr lang="en-US" sz="2200" b="1" dirty="0" smtClean="0">
                <a:latin typeface="Courier New" pitchFamily="49" charset="0"/>
                <a:cs typeface="Courier New" pitchFamily="49" charset="0"/>
              </a:rPr>
              <a:t>guided</a:t>
            </a:r>
            <a:r>
              <a:rPr lang="en-US" sz="2400" dirty="0" smtClean="0"/>
              <a:t> clauses.</a:t>
            </a:r>
          </a:p>
          <a:p>
            <a:pPr algn="just"/>
            <a:r>
              <a:rPr lang="en-US" sz="2400" dirty="0" smtClean="0"/>
              <a:t>Both the </a:t>
            </a:r>
            <a:r>
              <a:rPr lang="en-US" sz="2200" b="1" dirty="0" smtClean="0">
                <a:latin typeface="Courier New" pitchFamily="49" charset="0"/>
                <a:cs typeface="Courier New" pitchFamily="49" charset="0"/>
              </a:rPr>
              <a:t>dynamic</a:t>
            </a:r>
            <a:r>
              <a:rPr lang="en-US" sz="2400" dirty="0" smtClean="0"/>
              <a:t> and </a:t>
            </a:r>
            <a:r>
              <a:rPr lang="en-US" sz="2200" b="1" dirty="0" smtClean="0">
                <a:latin typeface="Courier New" pitchFamily="49" charset="0"/>
                <a:cs typeface="Courier New" pitchFamily="49" charset="0"/>
              </a:rPr>
              <a:t>guided</a:t>
            </a:r>
            <a:r>
              <a:rPr lang="en-US" sz="2400" dirty="0" smtClean="0"/>
              <a:t> schedules are useful for handling poorly balanced and unpredictable workloads.</a:t>
            </a:r>
          </a:p>
          <a:p>
            <a:pPr algn="just">
              <a:spcBef>
                <a:spcPts val="1800"/>
              </a:spcBef>
            </a:pPr>
            <a:r>
              <a:rPr lang="en-US" sz="2400" dirty="0" smtClean="0"/>
              <a:t>Example: “omp_test06.c”</a:t>
            </a:r>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65</a:t>
            </a:fld>
            <a:endParaRPr lang="zh-TW" altLang="en-US"/>
          </a:p>
        </p:txBody>
      </p:sp>
    </p:spTree>
  </p:cSld>
  <p:clrMapOvr>
    <a:masterClrMapping/>
  </p:clrMapOvr>
  <p:transition>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ourier New" pitchFamily="49" charset="0"/>
                <a:cs typeface="Courier New" pitchFamily="49" charset="0"/>
              </a:rPr>
              <a:t>schedule</a:t>
            </a:r>
            <a:r>
              <a:rPr lang="en-US" dirty="0" smtClean="0"/>
              <a:t>  Clause</a:t>
            </a:r>
            <a:endParaRPr lang="en-US" dirty="0"/>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66</a:t>
            </a:fld>
            <a:endParaRPr lang="zh-TW" altLang="en-US"/>
          </a:p>
        </p:txBody>
      </p:sp>
      <p:pic>
        <p:nvPicPr>
          <p:cNvPr id="169986" name="Picture 2"/>
          <p:cNvPicPr>
            <a:picLocks noGrp="1" noChangeAspect="1" noChangeArrowheads="1"/>
          </p:cNvPicPr>
          <p:nvPr>
            <p:ph idx="1"/>
          </p:nvPr>
        </p:nvPicPr>
        <p:blipFill>
          <a:blip r:embed="rId2" cstate="print"/>
          <a:srcRect/>
          <a:stretch>
            <a:fillRect/>
          </a:stretch>
        </p:blipFill>
        <p:spPr bwMode="auto">
          <a:xfrm>
            <a:off x="725963" y="1643050"/>
            <a:ext cx="7656001" cy="413181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ourier New" pitchFamily="49" charset="0"/>
                <a:cs typeface="Courier New" pitchFamily="49" charset="0"/>
              </a:rPr>
              <a:t>schedule</a:t>
            </a:r>
            <a:r>
              <a:rPr lang="en-US" dirty="0" smtClean="0"/>
              <a:t>  Clause</a:t>
            </a:r>
            <a:endParaRPr lang="en-US" dirty="0"/>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67</a:t>
            </a:fld>
            <a:endParaRPr lang="zh-TW" altLang="en-US"/>
          </a:p>
        </p:txBody>
      </p:sp>
      <p:pic>
        <p:nvPicPr>
          <p:cNvPr id="171010" name="Picture 2"/>
          <p:cNvPicPr>
            <a:picLocks noGrp="1" noChangeAspect="1" noChangeArrowheads="1"/>
          </p:cNvPicPr>
          <p:nvPr>
            <p:ph idx="1"/>
          </p:nvPr>
        </p:nvPicPr>
        <p:blipFill>
          <a:blip r:embed="rId2" cstate="print"/>
          <a:srcRect/>
          <a:stretch>
            <a:fillRect/>
          </a:stretch>
        </p:blipFill>
        <p:spPr bwMode="auto">
          <a:xfrm>
            <a:off x="694663" y="1321673"/>
            <a:ext cx="7711239" cy="5435429"/>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ourier New" pitchFamily="49" charset="0"/>
                <a:cs typeface="Courier New" pitchFamily="49" charset="0"/>
              </a:rPr>
              <a:t>schedule</a:t>
            </a:r>
            <a:r>
              <a:rPr lang="en-US" dirty="0" smtClean="0"/>
              <a:t>  Clause</a:t>
            </a:r>
            <a:endParaRPr lang="en-US" dirty="0"/>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68</a:t>
            </a:fld>
            <a:endParaRPr lang="zh-TW" altLang="en-US"/>
          </a:p>
        </p:txBody>
      </p:sp>
      <p:pic>
        <p:nvPicPr>
          <p:cNvPr id="168962" name="Picture 2"/>
          <p:cNvPicPr>
            <a:picLocks noGrp="1" noChangeAspect="1" noChangeArrowheads="1"/>
          </p:cNvPicPr>
          <p:nvPr>
            <p:ph idx="1"/>
          </p:nvPr>
        </p:nvPicPr>
        <p:blipFill>
          <a:blip r:embed="rId2" cstate="print"/>
          <a:srcRect/>
          <a:stretch>
            <a:fillRect/>
          </a:stretch>
        </p:blipFill>
        <p:spPr bwMode="auto">
          <a:xfrm>
            <a:off x="457200" y="2000240"/>
            <a:ext cx="8229600" cy="3720392"/>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ourier New" pitchFamily="49" charset="0"/>
                <a:cs typeface="Courier New" pitchFamily="49" charset="0"/>
              </a:rPr>
              <a:t>schedule</a:t>
            </a:r>
            <a:r>
              <a:rPr lang="en-US" dirty="0" smtClean="0"/>
              <a:t>  Clause</a:t>
            </a:r>
            <a:endParaRPr lang="en-US" dirty="0"/>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69</a:t>
            </a:fld>
            <a:endParaRPr lang="zh-TW" altLang="en-US"/>
          </a:p>
        </p:txBody>
      </p:sp>
      <p:pic>
        <p:nvPicPr>
          <p:cNvPr id="167938" name="Picture 2"/>
          <p:cNvPicPr>
            <a:picLocks noGrp="1" noChangeAspect="1" noChangeArrowheads="1"/>
          </p:cNvPicPr>
          <p:nvPr>
            <p:ph idx="1"/>
          </p:nvPr>
        </p:nvPicPr>
        <p:blipFill>
          <a:blip r:embed="rId2" cstate="print"/>
          <a:srcRect/>
          <a:stretch>
            <a:fillRect/>
          </a:stretch>
        </p:blipFill>
        <p:spPr bwMode="auto">
          <a:xfrm>
            <a:off x="457200" y="1785926"/>
            <a:ext cx="8229600" cy="4209393"/>
          </a:xfrm>
          <a:prstGeom prst="rect">
            <a:avLst/>
          </a:prstGeom>
          <a:noFill/>
          <a:ln w="9525">
            <a:noFill/>
            <a:miter lim="800000"/>
            <a:headEnd/>
            <a:tailEnd/>
          </a:ln>
        </p:spPr>
      </p:pic>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Fork-Join Programming Model</a:t>
            </a:r>
            <a:endParaRPr lang="en-US" dirty="0"/>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7</a:t>
            </a:fld>
            <a:endParaRPr lang="zh-TW" altLang="en-US"/>
          </a:p>
        </p:txBody>
      </p:sp>
      <p:pic>
        <p:nvPicPr>
          <p:cNvPr id="3074" name="Picture 2"/>
          <p:cNvPicPr>
            <a:picLocks noGrp="1" noChangeAspect="1" noChangeArrowheads="1"/>
          </p:cNvPicPr>
          <p:nvPr>
            <p:ph idx="1"/>
          </p:nvPr>
        </p:nvPicPr>
        <p:blipFill>
          <a:blip r:embed="rId2" cstate="print"/>
          <a:srcRect/>
          <a:stretch>
            <a:fillRect/>
          </a:stretch>
        </p:blipFill>
        <p:spPr bwMode="auto">
          <a:xfrm>
            <a:off x="500034" y="1857364"/>
            <a:ext cx="8120001" cy="4066667"/>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ourier New" pitchFamily="49" charset="0"/>
                <a:cs typeface="Courier New" pitchFamily="49" charset="0"/>
              </a:rPr>
              <a:t>schedule</a:t>
            </a:r>
            <a:r>
              <a:rPr lang="en-US" dirty="0" smtClean="0"/>
              <a:t>  Clause</a:t>
            </a:r>
            <a:endParaRPr lang="en-US" dirty="0"/>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70</a:t>
            </a:fld>
            <a:endParaRPr lang="zh-TW" altLang="en-US"/>
          </a:p>
        </p:txBody>
      </p:sp>
      <p:pic>
        <p:nvPicPr>
          <p:cNvPr id="166914" name="Picture 2"/>
          <p:cNvPicPr>
            <a:picLocks noGrp="1" noChangeAspect="1" noChangeArrowheads="1"/>
          </p:cNvPicPr>
          <p:nvPr>
            <p:ph idx="1"/>
          </p:nvPr>
        </p:nvPicPr>
        <p:blipFill>
          <a:blip r:embed="rId2" cstate="print"/>
          <a:srcRect/>
          <a:stretch>
            <a:fillRect/>
          </a:stretch>
        </p:blipFill>
        <p:spPr bwMode="auto">
          <a:xfrm>
            <a:off x="1226289" y="1500174"/>
            <a:ext cx="6676191" cy="5142857"/>
          </a:xfrm>
          <a:prstGeom prst="rect">
            <a:avLst/>
          </a:prstGeom>
          <a:noFill/>
          <a:ln w="9525">
            <a:noFill/>
            <a:miter lim="800000"/>
            <a:headEnd/>
            <a:tailEnd/>
          </a:ln>
        </p:spPr>
      </p:pic>
    </p:spTree>
  </p:cSld>
  <p:clrMapOvr>
    <a:masterClrMapping/>
  </p:clrMapOvr>
  <p:transition>
    <p:wipe dir="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28"/>
            <a:ext cx="8229600" cy="785818"/>
          </a:xfrm>
        </p:spPr>
        <p:txBody>
          <a:bodyPr/>
          <a:lstStyle/>
          <a:p>
            <a:r>
              <a:rPr lang="en-US" dirty="0" smtClean="0"/>
              <a:t>Pragmas &amp; Clauses</a:t>
            </a:r>
            <a:endParaRPr lang="en-US" dirty="0"/>
          </a:p>
        </p:txBody>
      </p:sp>
      <p:graphicFrame>
        <p:nvGraphicFramePr>
          <p:cNvPr id="5" name="Content Placeholder 4"/>
          <p:cNvGraphicFramePr>
            <a:graphicFrameLocks noGrp="1"/>
          </p:cNvGraphicFramePr>
          <p:nvPr>
            <p:ph idx="1"/>
          </p:nvPr>
        </p:nvGraphicFramePr>
        <p:xfrm>
          <a:off x="357158" y="1428736"/>
          <a:ext cx="8429684" cy="4338320"/>
        </p:xfrm>
        <a:graphic>
          <a:graphicData uri="http://schemas.openxmlformats.org/drawingml/2006/table">
            <a:tbl>
              <a:tblPr firstRow="1" bandRow="1">
                <a:tableStyleId>{5C22544A-7EE6-4342-B048-85BDC9FD1C3A}</a:tableStyleId>
              </a:tblPr>
              <a:tblGrid>
                <a:gridCol w="2571768"/>
                <a:gridCol w="5857916"/>
              </a:tblGrid>
              <a:tr h="370840">
                <a:tc>
                  <a:txBody>
                    <a:bodyPr/>
                    <a:lstStyle/>
                    <a:p>
                      <a:r>
                        <a:rPr lang="en-US" sz="2400" dirty="0" smtClean="0"/>
                        <a:t>Pragma</a:t>
                      </a:r>
                      <a:endParaRPr lang="en-US" sz="2400" dirty="0"/>
                    </a:p>
                  </a:txBody>
                  <a:tcPr/>
                </a:tc>
                <a:tc>
                  <a:txBody>
                    <a:bodyPr/>
                    <a:lstStyle/>
                    <a:p>
                      <a:r>
                        <a:rPr lang="en-US" sz="2400" dirty="0" smtClean="0"/>
                        <a:t>Clauses allowed</a:t>
                      </a:r>
                      <a:endParaRPr lang="en-US" sz="2400" dirty="0"/>
                    </a:p>
                  </a:txBody>
                  <a:tcPr/>
                </a:tc>
              </a:tr>
              <a:tr h="370840">
                <a:tc>
                  <a:txBody>
                    <a:bodyPr/>
                    <a:lstStyle/>
                    <a:p>
                      <a:r>
                        <a:rPr lang="en-US" sz="1800" b="1" dirty="0" smtClean="0">
                          <a:latin typeface="Courier New" pitchFamily="49" charset="0"/>
                          <a:cs typeface="Courier New" pitchFamily="49" charset="0"/>
                        </a:rPr>
                        <a:t>critical</a:t>
                      </a:r>
                      <a:endParaRPr lang="en-US" sz="1800" b="1" dirty="0">
                        <a:latin typeface="Courier New" pitchFamily="49" charset="0"/>
                        <a:cs typeface="Courier New" pitchFamily="49" charset="0"/>
                      </a:endParaRPr>
                    </a:p>
                  </a:txBody>
                  <a:tcPr/>
                </a:tc>
                <a:tc>
                  <a:txBody>
                    <a:bodyPr/>
                    <a:lstStyle/>
                    <a:p>
                      <a:r>
                        <a:rPr lang="en-US" sz="1800" b="1" i="1" dirty="0" smtClean="0">
                          <a:latin typeface="Times New Roman" pitchFamily="18" charset="0"/>
                          <a:cs typeface="Times New Roman" pitchFamily="18" charset="0"/>
                        </a:rPr>
                        <a:t>None</a:t>
                      </a:r>
                      <a:endParaRPr lang="en-US" sz="1800" b="1" i="1" dirty="0">
                        <a:latin typeface="Times New Roman" pitchFamily="18" charset="0"/>
                        <a:cs typeface="Times New Roman" pitchFamily="18" charset="0"/>
                      </a:endParaRPr>
                    </a:p>
                  </a:txBody>
                  <a:tcPr/>
                </a:tc>
              </a:tr>
              <a:tr h="370840">
                <a:tc>
                  <a:txBody>
                    <a:bodyPr/>
                    <a:lstStyle/>
                    <a:p>
                      <a:r>
                        <a:rPr lang="en-US" sz="1800" b="1" dirty="0" smtClean="0">
                          <a:latin typeface="Courier New" pitchFamily="49" charset="0"/>
                          <a:cs typeface="Courier New" pitchFamily="49" charset="0"/>
                        </a:rPr>
                        <a:t>for</a:t>
                      </a:r>
                      <a:endParaRPr lang="en-US" sz="1800" b="1" dirty="0">
                        <a:latin typeface="Courier New" pitchFamily="49" charset="0"/>
                        <a:cs typeface="Courier New" pitchFamily="49" charset="0"/>
                      </a:endParaRPr>
                    </a:p>
                  </a:txBody>
                  <a:tcPr/>
                </a:tc>
                <a:tc>
                  <a:txBody>
                    <a:bodyPr/>
                    <a:lstStyle/>
                    <a:p>
                      <a:r>
                        <a:rPr lang="en-US" sz="1600" b="1" dirty="0" smtClean="0">
                          <a:latin typeface="Courier New" pitchFamily="49" charset="0"/>
                          <a:cs typeface="Courier New" pitchFamily="49" charset="0"/>
                        </a:rPr>
                        <a:t>firstprivate, lastprivate,</a:t>
                      </a:r>
                      <a:r>
                        <a:rPr lang="en-US" sz="1600" b="1" baseline="0" dirty="0" smtClean="0">
                          <a:latin typeface="Courier New" pitchFamily="49" charset="0"/>
                          <a:cs typeface="Courier New" pitchFamily="49" charset="0"/>
                        </a:rPr>
                        <a:t> nowait, ordered, private, reduction, schedule</a:t>
                      </a:r>
                      <a:endParaRPr lang="en-US" sz="1600" b="1" dirty="0">
                        <a:latin typeface="Courier New" pitchFamily="49" charset="0"/>
                        <a:cs typeface="Courier New" pitchFamily="49" charset="0"/>
                      </a:endParaRPr>
                    </a:p>
                  </a:txBody>
                  <a:tcPr/>
                </a:tc>
              </a:tr>
              <a:tr h="370840">
                <a:tc>
                  <a:txBody>
                    <a:bodyPr/>
                    <a:lstStyle/>
                    <a:p>
                      <a:r>
                        <a:rPr lang="en-US" sz="1800" b="1" dirty="0" smtClean="0">
                          <a:latin typeface="Courier New" pitchFamily="49" charset="0"/>
                          <a:cs typeface="Courier New" pitchFamily="49" charset="0"/>
                        </a:rPr>
                        <a:t>parallel</a:t>
                      </a:r>
                      <a:endParaRPr lang="en-US" sz="1800" b="1" dirty="0">
                        <a:latin typeface="Courier New" pitchFamily="49" charset="0"/>
                        <a:cs typeface="Courier New" pitchFamily="49" charset="0"/>
                      </a:endParaRPr>
                    </a:p>
                  </a:txBody>
                  <a:tcPr/>
                </a:tc>
                <a:tc>
                  <a:txBody>
                    <a:bodyPr/>
                    <a:lstStyle/>
                    <a:p>
                      <a:r>
                        <a:rPr lang="en-US" sz="1600" b="1" dirty="0" err="1" smtClean="0">
                          <a:latin typeface="Courier New" pitchFamily="49" charset="0"/>
                          <a:cs typeface="Courier New" pitchFamily="49" charset="0"/>
                        </a:rPr>
                        <a:t>copyin</a:t>
                      </a:r>
                      <a:r>
                        <a:rPr lang="en-US" sz="1600" b="1" dirty="0" smtClean="0">
                          <a:latin typeface="Courier New" pitchFamily="49" charset="0"/>
                          <a:cs typeface="Courier New" pitchFamily="49" charset="0"/>
                        </a:rPr>
                        <a:t>, default, firstprivate, if, lastprivate, </a:t>
                      </a:r>
                      <a:r>
                        <a:rPr lang="en-US" sz="1600" b="1" dirty="0" err="1" smtClean="0">
                          <a:latin typeface="Courier New" pitchFamily="49" charset="0"/>
                          <a:cs typeface="Courier New" pitchFamily="49" charset="0"/>
                        </a:rPr>
                        <a:t>num_threads</a:t>
                      </a:r>
                      <a:r>
                        <a:rPr lang="en-US" sz="1600" b="1" dirty="0" smtClean="0">
                          <a:latin typeface="Courier New" pitchFamily="49" charset="0"/>
                          <a:cs typeface="Courier New" pitchFamily="49" charset="0"/>
                        </a:rPr>
                        <a:t>, private, reduction, shared</a:t>
                      </a:r>
                      <a:endParaRPr lang="en-US" sz="1600" b="1" dirty="0">
                        <a:latin typeface="Courier New" pitchFamily="49" charset="0"/>
                        <a:cs typeface="Courier New" pitchFamily="49" charset="0"/>
                      </a:endParaRPr>
                    </a:p>
                  </a:txBody>
                  <a:tcPr/>
                </a:tc>
              </a:tr>
              <a:tr h="370840">
                <a:tc>
                  <a:txBody>
                    <a:bodyPr/>
                    <a:lstStyle/>
                    <a:p>
                      <a:r>
                        <a:rPr lang="en-US" sz="1800" b="1" dirty="0" smtClean="0">
                          <a:latin typeface="Courier New" pitchFamily="49" charset="0"/>
                          <a:cs typeface="Courier New" pitchFamily="49" charset="0"/>
                        </a:rPr>
                        <a:t>parallel for</a:t>
                      </a:r>
                      <a:endParaRPr lang="en-US" sz="1800" b="1" dirty="0">
                        <a:latin typeface="Courier New" pitchFamily="49" charset="0"/>
                        <a:cs typeface="Courier New"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Courier New" pitchFamily="49" charset="0"/>
                          <a:cs typeface="Courier New" pitchFamily="49" charset="0"/>
                        </a:rPr>
                        <a:t>firstprivate, if, lastprivate, private, reduction, schedule</a:t>
                      </a:r>
                    </a:p>
                  </a:txBody>
                  <a:tcPr/>
                </a:tc>
              </a:tr>
              <a:tr h="370840">
                <a:tc>
                  <a:txBody>
                    <a:bodyPr/>
                    <a:lstStyle/>
                    <a:p>
                      <a:r>
                        <a:rPr lang="en-US" sz="1800" b="1" dirty="0" smtClean="0">
                          <a:latin typeface="Courier New" pitchFamily="49" charset="0"/>
                          <a:cs typeface="Courier New" pitchFamily="49" charset="0"/>
                        </a:rPr>
                        <a:t>parallel sections</a:t>
                      </a:r>
                      <a:endParaRPr lang="en-US" sz="1800" b="1" dirty="0">
                        <a:latin typeface="Courier New" pitchFamily="49" charset="0"/>
                        <a:cs typeface="Courier New"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Courier New" pitchFamily="49" charset="0"/>
                          <a:cs typeface="Courier New" pitchFamily="49" charset="0"/>
                        </a:rPr>
                        <a:t>firstprivate, if, lastprivate, private, reduction</a:t>
                      </a:r>
                    </a:p>
                  </a:txBody>
                  <a:tcPr/>
                </a:tc>
              </a:tr>
              <a:tr h="370840">
                <a:tc>
                  <a:txBody>
                    <a:bodyPr/>
                    <a:lstStyle/>
                    <a:p>
                      <a:r>
                        <a:rPr lang="en-US" sz="1800" b="1" dirty="0" smtClean="0">
                          <a:latin typeface="Courier New" pitchFamily="49" charset="0"/>
                          <a:cs typeface="Courier New" pitchFamily="49" charset="0"/>
                        </a:rPr>
                        <a:t>sections</a:t>
                      </a:r>
                      <a:endParaRPr lang="en-US" sz="1800" b="1" dirty="0">
                        <a:latin typeface="Courier New" pitchFamily="49" charset="0"/>
                        <a:cs typeface="Courier New"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Courier New" pitchFamily="49" charset="0"/>
                          <a:cs typeface="Courier New" pitchFamily="49" charset="0"/>
                        </a:rPr>
                        <a:t>firstprivate,</a:t>
                      </a:r>
                      <a:r>
                        <a:rPr lang="en-US" sz="1600" b="1" baseline="0" dirty="0" smtClean="0">
                          <a:latin typeface="Courier New" pitchFamily="49" charset="0"/>
                          <a:cs typeface="Courier New" pitchFamily="49" charset="0"/>
                        </a:rPr>
                        <a:t> </a:t>
                      </a:r>
                      <a:r>
                        <a:rPr lang="en-US" sz="1600" b="1" dirty="0" smtClean="0">
                          <a:latin typeface="Courier New" pitchFamily="49" charset="0"/>
                          <a:cs typeface="Courier New" pitchFamily="49" charset="0"/>
                        </a:rPr>
                        <a:t>lastprivate, nowait, private, reduction</a:t>
                      </a:r>
                    </a:p>
                  </a:txBody>
                  <a:tcPr/>
                </a:tc>
              </a:tr>
              <a:tr h="370840">
                <a:tc>
                  <a:txBody>
                    <a:bodyPr/>
                    <a:lstStyle/>
                    <a:p>
                      <a:r>
                        <a:rPr lang="en-US" sz="1800" b="1" dirty="0" smtClean="0">
                          <a:latin typeface="Courier New" pitchFamily="49" charset="0"/>
                          <a:cs typeface="Courier New" pitchFamily="49" charset="0"/>
                        </a:rPr>
                        <a:t>single</a:t>
                      </a:r>
                      <a:endParaRPr lang="en-US" sz="1800" b="1" dirty="0">
                        <a:latin typeface="Courier New" pitchFamily="49" charset="0"/>
                        <a:cs typeface="Courier New" pitchFamily="49" charset="0"/>
                      </a:endParaRPr>
                    </a:p>
                  </a:txBody>
                  <a:tcPr/>
                </a:tc>
                <a:tc>
                  <a:txBody>
                    <a:bodyPr/>
                    <a:lstStyle/>
                    <a:p>
                      <a:r>
                        <a:rPr lang="en-US" sz="1600" b="1" dirty="0" err="1" smtClean="0">
                          <a:latin typeface="Courier New" pitchFamily="49" charset="0"/>
                          <a:cs typeface="Courier New" pitchFamily="49" charset="0"/>
                        </a:rPr>
                        <a:t>copyprivate</a:t>
                      </a:r>
                      <a:r>
                        <a:rPr lang="en-US" sz="1600" b="1" dirty="0" smtClean="0">
                          <a:latin typeface="Courier New" pitchFamily="49" charset="0"/>
                          <a:cs typeface="Courier New" pitchFamily="49" charset="0"/>
                        </a:rPr>
                        <a:t>, firstprivate,</a:t>
                      </a:r>
                      <a:r>
                        <a:rPr lang="en-US" sz="1600" b="1" baseline="0" dirty="0" smtClean="0">
                          <a:latin typeface="Courier New" pitchFamily="49" charset="0"/>
                          <a:cs typeface="Courier New" pitchFamily="49" charset="0"/>
                        </a:rPr>
                        <a:t> </a:t>
                      </a:r>
                      <a:r>
                        <a:rPr lang="en-US" sz="1600" b="1" dirty="0" smtClean="0">
                          <a:latin typeface="Courier New" pitchFamily="49" charset="0"/>
                          <a:cs typeface="Courier New" pitchFamily="49" charset="0"/>
                        </a:rPr>
                        <a:t>nowait, private</a:t>
                      </a:r>
                      <a:endParaRPr lang="en-US" sz="1600" b="1" dirty="0">
                        <a:latin typeface="Courier New" pitchFamily="49" charset="0"/>
                        <a:cs typeface="Courier New" pitchFamily="49" charset="0"/>
                      </a:endParaRPr>
                    </a:p>
                  </a:txBody>
                  <a:tcPr/>
                </a:tc>
              </a:tr>
            </a:tbl>
          </a:graphicData>
        </a:graphic>
      </p:graphicFrame>
      <p:sp>
        <p:nvSpPr>
          <p:cNvPr id="4" name="Slide Number Placeholder 3"/>
          <p:cNvSpPr>
            <a:spLocks noGrp="1"/>
          </p:cNvSpPr>
          <p:nvPr>
            <p:ph type="sldNum" sz="quarter" idx="12"/>
          </p:nvPr>
        </p:nvSpPr>
        <p:spPr/>
        <p:txBody>
          <a:bodyPr/>
          <a:lstStyle/>
          <a:p>
            <a:fld id="{73DA0BB7-265A-403C-9275-D587AB510EDC}" type="slidenum">
              <a:rPr lang="zh-TW" altLang="en-US" smtClean="0"/>
              <a:pPr/>
              <a:t>71</a:t>
            </a:fld>
            <a:endParaRPr lang="zh-TW" altLang="en-US"/>
          </a:p>
        </p:txBody>
      </p:sp>
    </p:spTree>
  </p:cSld>
  <p:clrMapOvr>
    <a:masterClrMapping/>
  </p:clrMapOvr>
  <p:transition>
    <p:wipe dir="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7174"/>
            <a:ext cx="8229600" cy="1143000"/>
          </a:xfrm>
        </p:spPr>
        <p:txBody>
          <a:bodyPr/>
          <a:lstStyle/>
          <a:p>
            <a:r>
              <a:rPr lang="en-US" dirty="0" smtClean="0"/>
              <a:t>Comparison of OpenMP and MPI</a:t>
            </a:r>
            <a:endParaRPr lang="en-US" dirty="0"/>
          </a:p>
        </p:txBody>
      </p:sp>
      <p:graphicFrame>
        <p:nvGraphicFramePr>
          <p:cNvPr id="5" name="Content Placeholder 4"/>
          <p:cNvGraphicFramePr>
            <a:graphicFrameLocks noGrp="1"/>
          </p:cNvGraphicFramePr>
          <p:nvPr>
            <p:ph idx="1"/>
          </p:nvPr>
        </p:nvGraphicFramePr>
        <p:xfrm>
          <a:off x="428596" y="2285992"/>
          <a:ext cx="8229600" cy="2743200"/>
        </p:xfrm>
        <a:graphic>
          <a:graphicData uri="http://schemas.openxmlformats.org/drawingml/2006/table">
            <a:tbl>
              <a:tblPr firstRow="1" bandRow="1">
                <a:tableStyleId>{5C22544A-7EE6-4342-B048-85BDC9FD1C3A}</a:tableStyleId>
              </a:tblPr>
              <a:tblGrid>
                <a:gridCol w="5186370"/>
                <a:gridCol w="1785950"/>
                <a:gridCol w="1257280"/>
              </a:tblGrid>
              <a:tr h="370840">
                <a:tc>
                  <a:txBody>
                    <a:bodyPr/>
                    <a:lstStyle/>
                    <a:p>
                      <a:r>
                        <a:rPr lang="en-US" sz="2400" dirty="0" smtClean="0"/>
                        <a:t>Characteristic</a:t>
                      </a:r>
                      <a:endParaRPr lang="en-US" sz="2400" dirty="0"/>
                    </a:p>
                  </a:txBody>
                  <a:tcPr/>
                </a:tc>
                <a:tc>
                  <a:txBody>
                    <a:bodyPr/>
                    <a:lstStyle/>
                    <a:p>
                      <a:r>
                        <a:rPr lang="en-US" sz="2400" dirty="0" smtClean="0"/>
                        <a:t>OpenMP</a:t>
                      </a:r>
                      <a:endParaRPr lang="en-US" sz="2400" dirty="0"/>
                    </a:p>
                  </a:txBody>
                  <a:tcPr/>
                </a:tc>
                <a:tc>
                  <a:txBody>
                    <a:bodyPr/>
                    <a:lstStyle/>
                    <a:p>
                      <a:r>
                        <a:rPr lang="en-US" sz="2400" dirty="0" smtClean="0"/>
                        <a:t>MPI</a:t>
                      </a:r>
                      <a:endParaRPr lang="en-US" sz="2400" dirty="0"/>
                    </a:p>
                  </a:txBody>
                  <a:tcPr/>
                </a:tc>
              </a:tr>
              <a:tr h="370840">
                <a:tc>
                  <a:txBody>
                    <a:bodyPr/>
                    <a:lstStyle/>
                    <a:p>
                      <a:r>
                        <a:rPr lang="en-US" sz="2400" dirty="0" smtClean="0"/>
                        <a:t>Suitable for</a:t>
                      </a:r>
                      <a:r>
                        <a:rPr lang="en-US" sz="2400" baseline="0" dirty="0" smtClean="0"/>
                        <a:t> multiprocessors</a:t>
                      </a:r>
                      <a:endParaRPr lang="en-US" sz="2400" dirty="0"/>
                    </a:p>
                  </a:txBody>
                  <a:tcPr/>
                </a:tc>
                <a:tc>
                  <a:txBody>
                    <a:bodyPr/>
                    <a:lstStyle/>
                    <a:p>
                      <a:r>
                        <a:rPr lang="en-US" sz="2400" dirty="0" smtClean="0"/>
                        <a:t>Yes</a:t>
                      </a:r>
                      <a:endParaRPr lang="en-US" sz="2400" dirty="0"/>
                    </a:p>
                  </a:txBody>
                  <a:tcPr/>
                </a:tc>
                <a:tc>
                  <a:txBody>
                    <a:bodyPr/>
                    <a:lstStyle/>
                    <a:p>
                      <a:r>
                        <a:rPr lang="en-US" sz="2400" dirty="0" smtClean="0"/>
                        <a:t>Yes</a:t>
                      </a:r>
                      <a:endParaRPr lang="en-US" sz="2400" dirty="0"/>
                    </a:p>
                  </a:txBody>
                  <a:tcPr/>
                </a:tc>
              </a:tr>
              <a:tr h="370840">
                <a:tc>
                  <a:txBody>
                    <a:bodyPr/>
                    <a:lstStyle/>
                    <a:p>
                      <a:r>
                        <a:rPr lang="en-US" sz="2400" dirty="0" smtClean="0"/>
                        <a:t>Suitable for multicomputers</a:t>
                      </a:r>
                      <a:endParaRPr lang="en-US" sz="2400" dirty="0"/>
                    </a:p>
                  </a:txBody>
                  <a:tcPr/>
                </a:tc>
                <a:tc>
                  <a:txBody>
                    <a:bodyPr/>
                    <a:lstStyle/>
                    <a:p>
                      <a:r>
                        <a:rPr lang="en-US" sz="2400" dirty="0" smtClean="0"/>
                        <a:t>No</a:t>
                      </a:r>
                      <a:endParaRPr lang="en-US" sz="2400" dirty="0"/>
                    </a:p>
                  </a:txBody>
                  <a:tcPr/>
                </a:tc>
                <a:tc>
                  <a:txBody>
                    <a:bodyPr/>
                    <a:lstStyle/>
                    <a:p>
                      <a:r>
                        <a:rPr lang="en-US" sz="2400" dirty="0" smtClean="0"/>
                        <a:t>Yes</a:t>
                      </a:r>
                      <a:endParaRPr lang="en-US" sz="2400" dirty="0"/>
                    </a:p>
                  </a:txBody>
                  <a:tcPr/>
                </a:tc>
              </a:tr>
              <a:tr h="370840">
                <a:tc>
                  <a:txBody>
                    <a:bodyPr/>
                    <a:lstStyle/>
                    <a:p>
                      <a:r>
                        <a:rPr lang="en-US" sz="2400" dirty="0" smtClean="0"/>
                        <a:t>Supports incremental parallelization</a:t>
                      </a:r>
                      <a:endParaRPr lang="en-US" sz="2400" dirty="0"/>
                    </a:p>
                  </a:txBody>
                  <a:tcPr/>
                </a:tc>
                <a:tc>
                  <a:txBody>
                    <a:bodyPr/>
                    <a:lstStyle/>
                    <a:p>
                      <a:r>
                        <a:rPr lang="en-US" sz="2400" dirty="0" smtClean="0"/>
                        <a:t>Yes</a:t>
                      </a:r>
                      <a:endParaRPr lang="en-US" sz="2400" dirty="0"/>
                    </a:p>
                  </a:txBody>
                  <a:tcPr/>
                </a:tc>
                <a:tc>
                  <a:txBody>
                    <a:bodyPr/>
                    <a:lstStyle/>
                    <a:p>
                      <a:r>
                        <a:rPr lang="en-US" sz="2400" dirty="0" smtClean="0"/>
                        <a:t>No</a:t>
                      </a:r>
                      <a:endParaRPr lang="en-US" sz="2400" dirty="0"/>
                    </a:p>
                  </a:txBody>
                  <a:tcPr/>
                </a:tc>
              </a:tr>
              <a:tr h="370840">
                <a:tc>
                  <a:txBody>
                    <a:bodyPr/>
                    <a:lstStyle/>
                    <a:p>
                      <a:r>
                        <a:rPr lang="en-US" sz="2400" dirty="0" smtClean="0"/>
                        <a:t>Minimal extra code</a:t>
                      </a:r>
                      <a:endParaRPr lang="en-US" sz="2400" dirty="0"/>
                    </a:p>
                  </a:txBody>
                  <a:tcPr/>
                </a:tc>
                <a:tc>
                  <a:txBody>
                    <a:bodyPr/>
                    <a:lstStyle/>
                    <a:p>
                      <a:r>
                        <a:rPr lang="en-US" sz="2400" dirty="0" smtClean="0"/>
                        <a:t>Yes</a:t>
                      </a:r>
                      <a:endParaRPr lang="en-US" sz="2400" dirty="0"/>
                    </a:p>
                  </a:txBody>
                  <a:tcPr/>
                </a:tc>
                <a:tc>
                  <a:txBody>
                    <a:bodyPr/>
                    <a:lstStyle/>
                    <a:p>
                      <a:r>
                        <a:rPr lang="en-US" sz="2400" dirty="0" smtClean="0"/>
                        <a:t>No</a:t>
                      </a:r>
                      <a:endParaRPr lang="en-US" sz="2400" dirty="0"/>
                    </a:p>
                  </a:txBody>
                  <a:tcPr/>
                </a:tc>
              </a:tr>
              <a:tr h="370840">
                <a:tc>
                  <a:txBody>
                    <a:bodyPr/>
                    <a:lstStyle/>
                    <a:p>
                      <a:r>
                        <a:rPr lang="en-US" sz="2400" dirty="0" smtClean="0"/>
                        <a:t>Explicit control of memory hierarchy</a:t>
                      </a:r>
                      <a:endParaRPr lang="en-US" sz="2400" dirty="0"/>
                    </a:p>
                  </a:txBody>
                  <a:tcPr/>
                </a:tc>
                <a:tc>
                  <a:txBody>
                    <a:bodyPr/>
                    <a:lstStyle/>
                    <a:p>
                      <a:r>
                        <a:rPr lang="en-US" sz="2400" dirty="0" smtClean="0"/>
                        <a:t>No</a:t>
                      </a:r>
                      <a:endParaRPr lang="en-US" sz="2400" dirty="0"/>
                    </a:p>
                  </a:txBody>
                  <a:tcPr/>
                </a:tc>
                <a:tc>
                  <a:txBody>
                    <a:bodyPr/>
                    <a:lstStyle/>
                    <a:p>
                      <a:r>
                        <a:rPr lang="en-US" sz="2400" dirty="0" smtClean="0"/>
                        <a:t>Yes</a:t>
                      </a:r>
                      <a:endParaRPr lang="en-US" sz="2400" dirty="0"/>
                    </a:p>
                  </a:txBody>
                  <a:tcPr/>
                </a:tc>
              </a:tr>
            </a:tbl>
          </a:graphicData>
        </a:graphic>
      </p:graphicFrame>
      <p:sp>
        <p:nvSpPr>
          <p:cNvPr id="4" name="Slide Number Placeholder 3"/>
          <p:cNvSpPr>
            <a:spLocks noGrp="1"/>
          </p:cNvSpPr>
          <p:nvPr>
            <p:ph type="sldNum" sz="quarter" idx="12"/>
          </p:nvPr>
        </p:nvSpPr>
        <p:spPr/>
        <p:txBody>
          <a:bodyPr/>
          <a:lstStyle/>
          <a:p>
            <a:fld id="{73DA0BB7-265A-403C-9275-D587AB510EDC}" type="slidenum">
              <a:rPr lang="zh-TW" altLang="en-US" smtClean="0"/>
              <a:pPr/>
              <a:t>72</a:t>
            </a:fld>
            <a:endParaRPr lang="zh-TW" altLang="en-US"/>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Fork-Join Programming Model</a:t>
            </a:r>
            <a:endParaRPr lang="en-US" dirty="0"/>
          </a:p>
        </p:txBody>
      </p:sp>
      <p:sp>
        <p:nvSpPr>
          <p:cNvPr id="3" name="Content Placeholder 2"/>
          <p:cNvSpPr>
            <a:spLocks noGrp="1"/>
          </p:cNvSpPr>
          <p:nvPr>
            <p:ph idx="1"/>
          </p:nvPr>
        </p:nvSpPr>
        <p:spPr/>
        <p:txBody>
          <a:bodyPr>
            <a:normAutofit/>
          </a:bodyPr>
          <a:lstStyle/>
          <a:p>
            <a:pPr algn="just"/>
            <a:r>
              <a:rPr lang="en-US" sz="2400" dirty="0" smtClean="0"/>
              <a:t>When the program begins execution, only a single thread (called the </a:t>
            </a:r>
            <a:r>
              <a:rPr lang="en-US" sz="2400" b="1" dirty="0" smtClean="0"/>
              <a:t>master thread</a:t>
            </a:r>
            <a:r>
              <a:rPr lang="en-US" sz="2400" dirty="0" smtClean="0"/>
              <a:t>) is active. The master thread executes the sequential portions of the algorithm.</a:t>
            </a:r>
          </a:p>
          <a:p>
            <a:pPr algn="just">
              <a:spcBef>
                <a:spcPts val="1200"/>
              </a:spcBef>
            </a:pPr>
            <a:r>
              <a:rPr lang="en-US" sz="2400" dirty="0" smtClean="0"/>
              <a:t>At those points where parallel operations are required, the master threads </a:t>
            </a:r>
            <a:r>
              <a:rPr lang="en-US" sz="2400" b="1" dirty="0" smtClean="0">
                <a:solidFill>
                  <a:srgbClr val="C00000"/>
                </a:solidFill>
              </a:rPr>
              <a:t>fork</a:t>
            </a:r>
            <a:r>
              <a:rPr lang="en-US" sz="2400" dirty="0" smtClean="0"/>
              <a:t>s (creates or awakens) additional threads.</a:t>
            </a:r>
          </a:p>
          <a:p>
            <a:pPr algn="just">
              <a:spcBef>
                <a:spcPts val="1200"/>
              </a:spcBef>
            </a:pPr>
            <a:r>
              <a:rPr lang="en-US" sz="2400" dirty="0" smtClean="0"/>
              <a:t>The master thread and the created threads work concurrently through the parallel section.</a:t>
            </a:r>
          </a:p>
          <a:p>
            <a:pPr algn="just">
              <a:spcBef>
                <a:spcPts val="1200"/>
              </a:spcBef>
            </a:pPr>
            <a:r>
              <a:rPr lang="en-US" sz="2400" dirty="0" smtClean="0"/>
              <a:t>At the end of the parallel code, the created threads die or are suspended, and the flow of control returns to the single master thread. This is called a </a:t>
            </a:r>
            <a:r>
              <a:rPr lang="en-US" sz="2400" b="1" dirty="0" smtClean="0">
                <a:solidFill>
                  <a:srgbClr val="C00000"/>
                </a:solidFill>
              </a:rPr>
              <a:t>join</a:t>
            </a:r>
            <a:r>
              <a:rPr lang="en-US" sz="2400" dirty="0" smtClean="0"/>
              <a:t>.</a:t>
            </a:r>
            <a:endParaRPr lang="en-US" sz="2400" dirty="0"/>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8</a:t>
            </a:fld>
            <a:endParaRPr lang="zh-TW" altLang="en-US"/>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#pragma</a:t>
            </a:r>
            <a:r>
              <a:rPr lang="en-US" dirty="0" smtClean="0"/>
              <a:t>  Directive</a:t>
            </a:r>
            <a:endParaRPr lang="en-US" dirty="0"/>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9</a:t>
            </a:fld>
            <a:endParaRPr lang="zh-TW" altLang="en-US"/>
          </a:p>
        </p:txBody>
      </p:sp>
      <p:sp>
        <p:nvSpPr>
          <p:cNvPr id="5" name="Content Placeholder 4"/>
          <p:cNvSpPr>
            <a:spLocks noGrp="1"/>
          </p:cNvSpPr>
          <p:nvPr>
            <p:ph idx="1"/>
          </p:nvPr>
        </p:nvSpPr>
        <p:spPr/>
        <p:txBody>
          <a:bodyPr>
            <a:normAutofit/>
          </a:bodyPr>
          <a:lstStyle/>
          <a:p>
            <a:r>
              <a:rPr lang="en-US" sz="2400" dirty="0" smtClean="0"/>
              <a:t>A compiler directive in C or C++ is called a </a:t>
            </a:r>
            <a:r>
              <a:rPr lang="en-US" sz="2400" b="1" dirty="0" smtClean="0"/>
              <a:t>pragma</a:t>
            </a:r>
            <a:r>
              <a:rPr lang="en-US" sz="2400" dirty="0" smtClean="0"/>
              <a:t>.</a:t>
            </a:r>
          </a:p>
          <a:p>
            <a:pPr>
              <a:spcBef>
                <a:spcPts val="1800"/>
              </a:spcBef>
            </a:pPr>
            <a:r>
              <a:rPr lang="en-US" sz="2400" dirty="0" smtClean="0"/>
              <a:t>The word </a:t>
            </a:r>
            <a:r>
              <a:rPr lang="en-US" sz="2400" i="1" dirty="0" smtClean="0"/>
              <a:t>pragma</a:t>
            </a:r>
            <a:r>
              <a:rPr lang="en-US" sz="2400" dirty="0" smtClean="0"/>
              <a:t> is short for “pragmatic information.”</a:t>
            </a:r>
          </a:p>
          <a:p>
            <a:pPr algn="just">
              <a:spcBef>
                <a:spcPts val="1800"/>
              </a:spcBef>
            </a:pPr>
            <a:r>
              <a:rPr lang="en-US" sz="2400" dirty="0" smtClean="0"/>
              <a:t>A </a:t>
            </a:r>
            <a:r>
              <a:rPr lang="en-US" sz="2400" dirty="0" err="1" smtClean="0"/>
              <a:t>pragma</a:t>
            </a:r>
            <a:r>
              <a:rPr lang="en-US" sz="2400" dirty="0" smtClean="0"/>
              <a:t> is a way to communicate information to the compiler. The information is nonessential in the sense that </a:t>
            </a:r>
            <a:r>
              <a:rPr lang="en-US" sz="2400" u="sng" dirty="0" smtClean="0"/>
              <a:t>the compiler may ignore the information and still produce a correct object program</a:t>
            </a:r>
            <a:r>
              <a:rPr lang="en-US" sz="2400" dirty="0" smtClean="0"/>
              <a:t>. However, the information provided by the </a:t>
            </a:r>
            <a:r>
              <a:rPr lang="en-US" sz="2400" dirty="0" err="1" smtClean="0"/>
              <a:t>pragma</a:t>
            </a:r>
            <a:r>
              <a:rPr lang="en-US" sz="2400" dirty="0" smtClean="0"/>
              <a:t> can help the compiler optimize the program.</a:t>
            </a:r>
            <a:endParaRPr lang="en-US" sz="2400" dirty="0"/>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2878</TotalTime>
  <Words>2439</Words>
  <Application>Microsoft Office PowerPoint</Application>
  <PresentationFormat>On-screen Show (4:3)</PresentationFormat>
  <Paragraphs>383</Paragraphs>
  <Slides>72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72</vt:i4>
      </vt:variant>
    </vt:vector>
  </HeadingPairs>
  <TitlesOfParts>
    <vt:vector size="74" baseType="lpstr">
      <vt:lpstr>Office 佈景主題</vt:lpstr>
      <vt:lpstr>Equation</vt:lpstr>
      <vt:lpstr>OpenMP Language Features</vt:lpstr>
      <vt:lpstr>Outline</vt:lpstr>
      <vt:lpstr>OpenMP Features</vt:lpstr>
      <vt:lpstr>OpenMP Constructs</vt:lpstr>
      <vt:lpstr>OpenMP Functions</vt:lpstr>
      <vt:lpstr>OpenMP Clauses</vt:lpstr>
      <vt:lpstr>Fork-Join Programming Model</vt:lpstr>
      <vt:lpstr>Fork-Join Programming Model</vt:lpstr>
      <vt:lpstr>#pragma  Directive</vt:lpstr>
      <vt:lpstr>#pragma omp parallel</vt:lpstr>
      <vt:lpstr>#pragma omp parallel</vt:lpstr>
      <vt:lpstr>#pragma omp parallel</vt:lpstr>
      <vt:lpstr>#pragma omp parallel</vt:lpstr>
      <vt:lpstr>OpenMP Work-Sharing Constructs</vt:lpstr>
      <vt:lpstr>Work-Sharing Constructs</vt:lpstr>
      <vt:lpstr>Work-Sharing Constructs - Barrier</vt:lpstr>
      <vt:lpstr>#pragma omp for</vt:lpstr>
      <vt:lpstr>#pragma omp for</vt:lpstr>
      <vt:lpstr>#pragma omp for</vt:lpstr>
      <vt:lpstr>#pragma omp for  (omp_test07.c)</vt:lpstr>
      <vt:lpstr>#pragma omp for</vt:lpstr>
      <vt:lpstr>#pragma omp sections #pragma omp section</vt:lpstr>
      <vt:lpstr>#pragma omp sections #pragma omp section</vt:lpstr>
      <vt:lpstr>#pragma omp sections #pragma omp section</vt:lpstr>
      <vt:lpstr>#pragma omp sections #pragma omp section</vt:lpstr>
      <vt:lpstr>#pragma omp sections #pragma omp section</vt:lpstr>
      <vt:lpstr>#pragma omp sections #pragma omp section</vt:lpstr>
      <vt:lpstr>#pragma omp single</vt:lpstr>
      <vt:lpstr>#pragma omp single</vt:lpstr>
      <vt:lpstr>#pragma omp single</vt:lpstr>
      <vt:lpstr>Combined Parallel Work-Sharing Constructs</vt:lpstr>
      <vt:lpstr>Combined Parallel Work-Sharing Constructs</vt:lpstr>
      <vt:lpstr>#pragma omp parallel for</vt:lpstr>
      <vt:lpstr>#pragma omp parallel for</vt:lpstr>
      <vt:lpstr>#pragma omp barrier</vt:lpstr>
      <vt:lpstr>#pragma omp barrier</vt:lpstr>
      <vt:lpstr>#pragma omp barrier</vt:lpstr>
      <vt:lpstr>#pragma omp critical</vt:lpstr>
      <vt:lpstr>#pragma omp critical</vt:lpstr>
      <vt:lpstr>#pragma omp critical</vt:lpstr>
      <vt:lpstr>#pragma omp critical</vt:lpstr>
      <vt:lpstr>omp_get_num_procs()</vt:lpstr>
      <vt:lpstr>omp_get_num_threads()</vt:lpstr>
      <vt:lpstr>omp_set_num_threads()</vt:lpstr>
      <vt:lpstr>omp_get_thread_num()</vt:lpstr>
      <vt:lpstr>shared  Clause</vt:lpstr>
      <vt:lpstr>private  Clause</vt:lpstr>
      <vt:lpstr>private  Clause</vt:lpstr>
      <vt:lpstr>firstprivate  Clause</vt:lpstr>
      <vt:lpstr>firstprivate  Clause</vt:lpstr>
      <vt:lpstr>firstprivate  Clause</vt:lpstr>
      <vt:lpstr>firstprivate  Clause</vt:lpstr>
      <vt:lpstr>Slide 53</vt:lpstr>
      <vt:lpstr>lastprivate  Clause</vt:lpstr>
      <vt:lpstr>lastprivate  Clause</vt:lpstr>
      <vt:lpstr>lastprivate  Clause</vt:lpstr>
      <vt:lpstr>firstprivate &amp; lastprivate</vt:lpstr>
      <vt:lpstr>default  Clause</vt:lpstr>
      <vt:lpstr>nowait  Clause</vt:lpstr>
      <vt:lpstr>if  Clause</vt:lpstr>
      <vt:lpstr>if  Clause</vt:lpstr>
      <vt:lpstr>if  Clause</vt:lpstr>
      <vt:lpstr>reduction  Clause</vt:lpstr>
      <vt:lpstr>reduction  Clause</vt:lpstr>
      <vt:lpstr>schedule  Clause</vt:lpstr>
      <vt:lpstr>schedule  Clause</vt:lpstr>
      <vt:lpstr>schedule  Clause</vt:lpstr>
      <vt:lpstr>schedule  Clause</vt:lpstr>
      <vt:lpstr>schedule  Clause</vt:lpstr>
      <vt:lpstr>schedule  Clause</vt:lpstr>
      <vt:lpstr>Pragmas &amp; Clauses</vt:lpstr>
      <vt:lpstr>Comparison of OpenMP and MPI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I-Lun</dc:creator>
  <cp:lastModifiedBy>I-Lun Tseng</cp:lastModifiedBy>
  <cp:revision>385</cp:revision>
  <dcterms:created xsi:type="dcterms:W3CDTF">2009-08-29T15:11:05Z</dcterms:created>
  <dcterms:modified xsi:type="dcterms:W3CDTF">2009-11-02T07:29:45Z</dcterms:modified>
</cp:coreProperties>
</file>