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302" r:id="rId3"/>
    <p:sldId id="326" r:id="rId4"/>
    <p:sldId id="327" r:id="rId5"/>
    <p:sldId id="328" r:id="rId6"/>
    <p:sldId id="329" r:id="rId7"/>
    <p:sldId id="332" r:id="rId8"/>
    <p:sldId id="333" r:id="rId9"/>
    <p:sldId id="330" r:id="rId10"/>
    <p:sldId id="338" r:id="rId11"/>
    <p:sldId id="339" r:id="rId12"/>
    <p:sldId id="334" r:id="rId13"/>
    <p:sldId id="335" r:id="rId14"/>
    <p:sldId id="336" r:id="rId15"/>
    <p:sldId id="337" r:id="rId16"/>
    <p:sldId id="340" r:id="rId17"/>
    <p:sldId id="341" r:id="rId18"/>
    <p:sldId id="342" r:id="rId19"/>
    <p:sldId id="343" r:id="rId20"/>
    <p:sldId id="344" r:id="rId21"/>
    <p:sldId id="345" r:id="rId22"/>
    <p:sldId id="346" r:id="rId23"/>
    <p:sldId id="348" r:id="rId24"/>
    <p:sldId id="349" r:id="rId25"/>
    <p:sldId id="350" r:id="rId26"/>
    <p:sldId id="351" r:id="rId27"/>
    <p:sldId id="352" r:id="rId28"/>
    <p:sldId id="354" r:id="rId29"/>
    <p:sldId id="353" r:id="rId30"/>
    <p:sldId id="357" r:id="rId31"/>
    <p:sldId id="356" r:id="rId32"/>
    <p:sldId id="358" r:id="rId33"/>
    <p:sldId id="360" r:id="rId34"/>
    <p:sldId id="361" r:id="rId35"/>
    <p:sldId id="359" r:id="rId36"/>
    <p:sldId id="362" r:id="rId37"/>
    <p:sldId id="363" r:id="rId38"/>
    <p:sldId id="364" r:id="rId39"/>
    <p:sldId id="365" r:id="rId40"/>
    <p:sldId id="366" r:id="rId41"/>
    <p:sldId id="367" r:id="rId42"/>
    <p:sldId id="368"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p:scale>
          <a:sx n="70" d="100"/>
          <a:sy n="70" d="100"/>
        </p:scale>
        <p:origin x="-894"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E268E-F7DB-46A0-915F-222FD0F20FA6}" type="datetimeFigureOut">
              <a:rPr lang="en-US" smtClean="0"/>
              <a:pPr/>
              <a:t>11/2/2009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02D7A-7DAF-48BD-89BB-60C23BAA05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5ED8F95-8A46-4D72-8C83-CBFFDDFE79A3}" type="datetime1">
              <a:rPr lang="zh-TW" altLang="en-US" smtClean="0"/>
              <a:pPr/>
              <a:t>2009/11/2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954F78D-D36A-4DFA-B25A-0A18E00E69EE}" type="datetime1">
              <a:rPr lang="zh-TW" altLang="en-US" smtClean="0"/>
              <a:pPr/>
              <a:t>2009/11/2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381C9D7-1FBF-4AD9-84C3-5886B42B9809}" type="datetime1">
              <a:rPr lang="zh-TW" altLang="en-US" smtClean="0"/>
              <a:pPr/>
              <a:t>2009/11/2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6863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3D35198-36BA-4751-A656-8E0442DCC62B}" type="datetime1">
              <a:rPr lang="zh-TW" altLang="en-US" smtClean="0"/>
              <a:pPr/>
              <a:t>2009/11/2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5421617-9EC0-4BDD-8F10-0B7928C43912}" type="datetime1">
              <a:rPr lang="zh-TW" altLang="en-US" smtClean="0"/>
              <a:pPr/>
              <a:t>2009/11/2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8FE74B0-439D-490E-A1F0-1C14BFB2B673}" type="datetime1">
              <a:rPr lang="zh-TW" altLang="en-US" smtClean="0"/>
              <a:pPr/>
              <a:t>2009/11/2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0480CF8-530A-4A4D-8C3D-12DF37433D74}" type="datetime1">
              <a:rPr lang="zh-TW" altLang="en-US" smtClean="0"/>
              <a:pPr/>
              <a:t>2009/11/2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5B58DB6-1F03-4612-9690-F1580484854D}" type="datetime1">
              <a:rPr lang="zh-TW" altLang="en-US" smtClean="0"/>
              <a:pPr/>
              <a:t>2009/11/2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F7A4A53-6CF2-45D6-B84A-DC39E04BA8E6}" type="datetime1">
              <a:rPr lang="zh-TW" altLang="en-US" smtClean="0"/>
              <a:pPr/>
              <a:t>2009/11/2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5AC152A-7B8A-4F9D-B226-AE9DC4AE0D32}" type="datetime1">
              <a:rPr lang="zh-TW" altLang="en-US" smtClean="0"/>
              <a:pPr/>
              <a:t>2009/11/2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4933642-6816-47A2-BA21-C9A504FA1C2C}" type="datetime1">
              <a:rPr lang="zh-TW" altLang="en-US" smtClean="0"/>
              <a:pPr/>
              <a:t>2009/11/2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849E4-E5DD-41DE-80FD-D087C32B0730}" type="datetime1">
              <a:rPr lang="zh-TW" altLang="en-US" smtClean="0"/>
              <a:pPr/>
              <a:t>2009/11/2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lib.yzu.edu.tw/ajaxYZlib/Search/Holding.aspx?BiblioSNo=32923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488"/>
            <a:ext cx="7772400" cy="1541463"/>
          </a:xfrm>
        </p:spPr>
        <p:txBody>
          <a:bodyPr/>
          <a:lstStyle/>
          <a:p>
            <a:r>
              <a:rPr lang="en-US" dirty="0" smtClean="0"/>
              <a:t>Performance Considerations</a:t>
            </a:r>
            <a:br>
              <a:rPr lang="en-US" dirty="0" smtClean="0"/>
            </a:br>
            <a:r>
              <a:rPr lang="en-US" dirty="0" smtClean="0"/>
              <a:t>for Using OpenMP</a:t>
            </a:r>
            <a:endParaRPr lang="en-US" dirty="0"/>
          </a:p>
        </p:txBody>
      </p:sp>
      <p:sp>
        <p:nvSpPr>
          <p:cNvPr id="3" name="Subtitle 2"/>
          <p:cNvSpPr>
            <a:spLocks noGrp="1"/>
          </p:cNvSpPr>
          <p:nvPr>
            <p:ph type="subTitle" idx="1"/>
          </p:nvPr>
        </p:nvSpPr>
        <p:spPr>
          <a:xfrm>
            <a:off x="1071538" y="3886200"/>
            <a:ext cx="7000924" cy="1828816"/>
          </a:xfrm>
        </p:spPr>
        <p:txBody>
          <a:bodyPr>
            <a:normAutofit/>
          </a:bodyPr>
          <a:lstStyle/>
          <a:p>
            <a:r>
              <a:rPr lang="zh-TW" altLang="en-US" b="1" dirty="0" smtClean="0">
                <a:solidFill>
                  <a:schemeClr val="accent6">
                    <a:lumMod val="50000"/>
                  </a:schemeClr>
                </a:solidFill>
                <a:latin typeface="標楷體" pitchFamily="65" charset="-120"/>
                <a:ea typeface="標楷體" pitchFamily="65" charset="-120"/>
              </a:rPr>
              <a:t>曾奕倫</a:t>
            </a:r>
            <a:endParaRPr lang="en-US" altLang="zh-TW" b="1" dirty="0" smtClean="0">
              <a:solidFill>
                <a:schemeClr val="accent6">
                  <a:lumMod val="50000"/>
                </a:schemeClr>
              </a:solidFill>
            </a:endParaRPr>
          </a:p>
          <a:p>
            <a:pPr>
              <a:spcBef>
                <a:spcPts val="1200"/>
              </a:spcBef>
            </a:pPr>
            <a:r>
              <a:rPr lang="en-US" altLang="zh-TW" sz="2000" b="1" dirty="0" smtClean="0">
                <a:solidFill>
                  <a:schemeClr val="accent6">
                    <a:lumMod val="50000"/>
                  </a:schemeClr>
                </a:solidFill>
              </a:rPr>
              <a:t>Department of Computer Science &amp; Engineering</a:t>
            </a:r>
          </a:p>
          <a:p>
            <a:r>
              <a:rPr lang="en-US" altLang="zh-TW" sz="2000" b="1" dirty="0" smtClean="0">
                <a:solidFill>
                  <a:schemeClr val="accent6">
                    <a:lumMod val="50000"/>
                  </a:schemeClr>
                </a:solidFill>
              </a:rPr>
              <a:t>Yuan </a:t>
            </a:r>
            <a:r>
              <a:rPr lang="en-US" altLang="zh-TW" sz="2000" b="1" dirty="0" err="1" smtClean="0">
                <a:solidFill>
                  <a:schemeClr val="accent6">
                    <a:lumMod val="50000"/>
                  </a:schemeClr>
                </a:solidFill>
              </a:rPr>
              <a:t>Ze</a:t>
            </a:r>
            <a:r>
              <a:rPr lang="en-US" altLang="zh-TW" sz="2000" b="1" dirty="0" smtClean="0">
                <a:solidFill>
                  <a:schemeClr val="accent6">
                    <a:lumMod val="50000"/>
                  </a:schemeClr>
                </a:solidFill>
              </a:rPr>
              <a:t> University</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Optimizations</a:t>
            </a:r>
            <a:endParaRPr lang="en-US" dirty="0"/>
          </a:p>
        </p:txBody>
      </p:sp>
      <p:sp>
        <p:nvSpPr>
          <p:cNvPr id="3" name="Content Placeholder 2"/>
          <p:cNvSpPr>
            <a:spLocks noGrp="1"/>
          </p:cNvSpPr>
          <p:nvPr>
            <p:ph idx="1"/>
          </p:nvPr>
        </p:nvSpPr>
        <p:spPr/>
        <p:txBody>
          <a:bodyPr/>
          <a:lstStyle/>
          <a:p>
            <a:r>
              <a:rPr lang="en-US" dirty="0" smtClean="0"/>
              <a:t>Loop Unrolling</a:t>
            </a:r>
          </a:p>
          <a:p>
            <a:r>
              <a:rPr lang="en-US" dirty="0" smtClean="0"/>
              <a:t>Loop Fusion</a:t>
            </a:r>
          </a:p>
          <a:p>
            <a:r>
              <a:rPr lang="en-US" dirty="0" smtClean="0"/>
              <a:t>Loop Fission</a:t>
            </a:r>
          </a:p>
          <a:p>
            <a:r>
              <a:rPr lang="en-US" dirty="0" smtClean="0"/>
              <a:t>Loop Tiling  (Loop Blocking)</a:t>
            </a:r>
          </a:p>
          <a:p>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10</a:t>
            </a:fld>
            <a:endParaRPr lang="zh-TW" alt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Unrolling</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11</a:t>
            </a:fld>
            <a:endParaRPr lang="zh-TW" altLang="en-US"/>
          </a:p>
        </p:txBody>
      </p:sp>
      <p:pic>
        <p:nvPicPr>
          <p:cNvPr id="121858" name="Picture 2"/>
          <p:cNvPicPr>
            <a:picLocks noChangeAspect="1" noChangeArrowheads="1"/>
          </p:cNvPicPr>
          <p:nvPr/>
        </p:nvPicPr>
        <p:blipFill>
          <a:blip r:embed="rId2" cstate="print"/>
          <a:srcRect/>
          <a:stretch>
            <a:fillRect/>
          </a:stretch>
        </p:blipFill>
        <p:spPr bwMode="auto">
          <a:xfrm>
            <a:off x="643055" y="1523924"/>
            <a:ext cx="7822222" cy="2021587"/>
          </a:xfrm>
          <a:prstGeom prst="rect">
            <a:avLst/>
          </a:prstGeom>
          <a:noFill/>
          <a:ln w="31750">
            <a:solidFill>
              <a:schemeClr val="accent6">
                <a:lumMod val="50000"/>
              </a:schemeClr>
            </a:solidFill>
            <a:miter lim="800000"/>
            <a:headEnd/>
            <a:tailEnd/>
          </a:ln>
        </p:spPr>
      </p:pic>
      <p:pic>
        <p:nvPicPr>
          <p:cNvPr id="121859" name="Picture 3"/>
          <p:cNvPicPr>
            <a:picLocks noChangeAspect="1" noChangeArrowheads="1"/>
          </p:cNvPicPr>
          <p:nvPr/>
        </p:nvPicPr>
        <p:blipFill>
          <a:blip r:embed="rId3" cstate="print"/>
          <a:srcRect/>
          <a:stretch>
            <a:fillRect/>
          </a:stretch>
        </p:blipFill>
        <p:spPr bwMode="auto">
          <a:xfrm>
            <a:off x="642910" y="3787799"/>
            <a:ext cx="7822222" cy="2570159"/>
          </a:xfrm>
          <a:prstGeom prst="rect">
            <a:avLst/>
          </a:prstGeom>
          <a:noFill/>
          <a:ln w="31750">
            <a:solidFill>
              <a:schemeClr val="accent6">
                <a:lumMod val="50000"/>
              </a:schemeClr>
            </a:solidFill>
            <a:miter lim="800000"/>
            <a:headEnd/>
            <a:tailEnd/>
          </a:ln>
        </p:spPr>
      </p:pic>
      <p:sp>
        <p:nvSpPr>
          <p:cNvPr id="7" name="Rectangle 6"/>
          <p:cNvSpPr/>
          <p:nvPr/>
        </p:nvSpPr>
        <p:spPr>
          <a:xfrm>
            <a:off x="1369165" y="4119630"/>
            <a:ext cx="50006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81304" y="4905448"/>
            <a:ext cx="50006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54983" y="4417069"/>
            <a:ext cx="50006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67122" y="4905448"/>
            <a:ext cx="500066" cy="28575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54983" y="4119442"/>
            <a:ext cx="500066" cy="28575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1000124"/>
          </a:xfrm>
        </p:spPr>
        <p:txBody>
          <a:bodyPr/>
          <a:lstStyle/>
          <a:p>
            <a:r>
              <a:rPr lang="en-US" dirty="0" smtClean="0"/>
              <a:t>Loop Fusion</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12</a:t>
            </a:fld>
            <a:endParaRPr lang="zh-TW" altLang="en-US"/>
          </a:p>
        </p:txBody>
      </p:sp>
      <p:pic>
        <p:nvPicPr>
          <p:cNvPr id="117762" name="Picture 2"/>
          <p:cNvPicPr>
            <a:picLocks noChangeAspect="1" noChangeArrowheads="1"/>
          </p:cNvPicPr>
          <p:nvPr/>
        </p:nvPicPr>
        <p:blipFill>
          <a:blip r:embed="rId2" cstate="print"/>
          <a:srcRect/>
          <a:stretch>
            <a:fillRect/>
          </a:stretch>
        </p:blipFill>
        <p:spPr bwMode="auto">
          <a:xfrm>
            <a:off x="857224" y="1119254"/>
            <a:ext cx="7381875" cy="2857500"/>
          </a:xfrm>
          <a:prstGeom prst="rect">
            <a:avLst/>
          </a:prstGeom>
          <a:noFill/>
          <a:ln w="31750">
            <a:solidFill>
              <a:schemeClr val="accent6">
                <a:lumMod val="50000"/>
              </a:schemeClr>
            </a:solidFill>
            <a:miter lim="800000"/>
            <a:headEnd/>
            <a:tailEnd/>
          </a:ln>
        </p:spPr>
      </p:pic>
      <p:pic>
        <p:nvPicPr>
          <p:cNvPr id="117763" name="Picture 3"/>
          <p:cNvPicPr>
            <a:picLocks noChangeAspect="1" noChangeArrowheads="1"/>
          </p:cNvPicPr>
          <p:nvPr/>
        </p:nvPicPr>
        <p:blipFill>
          <a:blip r:embed="rId3" cstate="print"/>
          <a:srcRect/>
          <a:stretch>
            <a:fillRect/>
          </a:stretch>
        </p:blipFill>
        <p:spPr bwMode="auto">
          <a:xfrm>
            <a:off x="857224" y="4124672"/>
            <a:ext cx="7352381" cy="2590476"/>
          </a:xfrm>
          <a:prstGeom prst="rect">
            <a:avLst/>
          </a:prstGeom>
          <a:noFill/>
          <a:ln w="31750">
            <a:solidFill>
              <a:schemeClr val="accent6">
                <a:lumMod val="50000"/>
              </a:schemeClr>
            </a:solid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1143000"/>
          </a:xfrm>
        </p:spPr>
        <p:txBody>
          <a:bodyPr/>
          <a:lstStyle/>
          <a:p>
            <a:r>
              <a:rPr lang="en-US" dirty="0" smtClean="0"/>
              <a:t>Loop Fission</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13</a:t>
            </a:fld>
            <a:endParaRPr lang="zh-TW" altLang="en-US"/>
          </a:p>
        </p:txBody>
      </p:sp>
      <p:pic>
        <p:nvPicPr>
          <p:cNvPr id="118786" name="Picture 2"/>
          <p:cNvPicPr>
            <a:picLocks noChangeAspect="1" noChangeArrowheads="1"/>
          </p:cNvPicPr>
          <p:nvPr/>
        </p:nvPicPr>
        <p:blipFill>
          <a:blip r:embed="rId2" cstate="print"/>
          <a:srcRect/>
          <a:stretch>
            <a:fillRect/>
          </a:stretch>
        </p:blipFill>
        <p:spPr bwMode="auto">
          <a:xfrm>
            <a:off x="780435" y="1178517"/>
            <a:ext cx="7577779" cy="2679111"/>
          </a:xfrm>
          <a:prstGeom prst="rect">
            <a:avLst/>
          </a:prstGeom>
          <a:noFill/>
          <a:ln w="31750">
            <a:solidFill>
              <a:schemeClr val="accent6">
                <a:lumMod val="50000"/>
              </a:schemeClr>
            </a:solidFill>
            <a:miter lim="800000"/>
            <a:headEnd/>
            <a:tailEnd/>
          </a:ln>
        </p:spPr>
      </p:pic>
      <p:pic>
        <p:nvPicPr>
          <p:cNvPr id="118787" name="Picture 3"/>
          <p:cNvPicPr>
            <a:picLocks noChangeAspect="1" noChangeArrowheads="1"/>
          </p:cNvPicPr>
          <p:nvPr/>
        </p:nvPicPr>
        <p:blipFill>
          <a:blip r:embed="rId3" cstate="print"/>
          <a:srcRect/>
          <a:stretch>
            <a:fillRect/>
          </a:stretch>
        </p:blipFill>
        <p:spPr bwMode="auto">
          <a:xfrm>
            <a:off x="780435" y="4016481"/>
            <a:ext cx="7558223" cy="2698667"/>
          </a:xfrm>
          <a:prstGeom prst="rect">
            <a:avLst/>
          </a:prstGeom>
          <a:noFill/>
          <a:ln w="31750">
            <a:solidFill>
              <a:schemeClr val="accent6">
                <a:lumMod val="50000"/>
              </a:schemeClr>
            </a:solid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Tiling  (Loop Blocking)</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14</a:t>
            </a:fld>
            <a:endParaRPr lang="zh-TW" altLang="en-US"/>
          </a:p>
        </p:txBody>
      </p:sp>
      <p:pic>
        <p:nvPicPr>
          <p:cNvPr id="119810" name="Picture 2"/>
          <p:cNvPicPr>
            <a:picLocks noChangeAspect="1" noChangeArrowheads="1"/>
          </p:cNvPicPr>
          <p:nvPr/>
        </p:nvPicPr>
        <p:blipFill>
          <a:blip r:embed="rId2" cstate="print"/>
          <a:srcRect/>
          <a:stretch>
            <a:fillRect/>
          </a:stretch>
        </p:blipFill>
        <p:spPr bwMode="auto">
          <a:xfrm>
            <a:off x="533925" y="1714488"/>
            <a:ext cx="8038603" cy="2051301"/>
          </a:xfrm>
          <a:prstGeom prst="rect">
            <a:avLst/>
          </a:prstGeom>
          <a:noFill/>
          <a:ln w="31750">
            <a:solidFill>
              <a:schemeClr val="accent6">
                <a:lumMod val="50000"/>
              </a:schemeClr>
            </a:solidFill>
            <a:miter lim="800000"/>
            <a:headEnd/>
            <a:tailEnd/>
          </a:ln>
        </p:spPr>
      </p:pic>
      <p:pic>
        <p:nvPicPr>
          <p:cNvPr id="119811" name="Picture 3"/>
          <p:cNvPicPr>
            <a:picLocks noChangeAspect="1" noChangeArrowheads="1"/>
          </p:cNvPicPr>
          <p:nvPr/>
        </p:nvPicPr>
        <p:blipFill>
          <a:blip r:embed="rId3" cstate="print"/>
          <a:srcRect/>
          <a:stretch>
            <a:fillRect/>
          </a:stretch>
        </p:blipFill>
        <p:spPr bwMode="auto">
          <a:xfrm>
            <a:off x="544337" y="4000504"/>
            <a:ext cx="8028191" cy="2353270"/>
          </a:xfrm>
          <a:prstGeom prst="rect">
            <a:avLst/>
          </a:prstGeom>
          <a:noFill/>
          <a:ln w="31750">
            <a:solidFill>
              <a:schemeClr val="accent6">
                <a:lumMod val="50000"/>
              </a:schemeClr>
            </a:solid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Tiling  (Loop Blocking)</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15</a:t>
            </a:fld>
            <a:endParaRPr lang="zh-TW" altLang="en-US"/>
          </a:p>
        </p:txBody>
      </p:sp>
      <p:pic>
        <p:nvPicPr>
          <p:cNvPr id="120834" name="Picture 2"/>
          <p:cNvPicPr>
            <a:picLocks noChangeAspect="1" noChangeArrowheads="1"/>
          </p:cNvPicPr>
          <p:nvPr/>
        </p:nvPicPr>
        <p:blipFill>
          <a:blip r:embed="rId2" cstate="print"/>
          <a:srcRect/>
          <a:stretch>
            <a:fillRect/>
          </a:stretch>
        </p:blipFill>
        <p:spPr bwMode="auto">
          <a:xfrm>
            <a:off x="862038" y="1504972"/>
            <a:ext cx="7353300" cy="5067300"/>
          </a:xfrm>
          <a:prstGeom prst="rect">
            <a:avLst/>
          </a:prstGeom>
          <a:noFill/>
          <a:ln w="31750">
            <a:solidFill>
              <a:schemeClr val="accent6">
                <a:lumMod val="50000"/>
              </a:schemeClr>
            </a:solid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428760"/>
          </a:xfrm>
        </p:spPr>
        <p:txBody>
          <a:bodyPr>
            <a:normAutofit fontScale="90000"/>
          </a:bodyPr>
          <a:lstStyle/>
          <a:p>
            <a:r>
              <a:rPr lang="en-US" b="1" dirty="0" smtClean="0">
                <a:solidFill>
                  <a:srgbClr val="C00000"/>
                </a:solidFill>
              </a:rPr>
              <a:t>Guidelines for Writing Efficient OpenMP Programs</a:t>
            </a:r>
            <a:endParaRPr lang="en-US" sz="3600" b="1" dirty="0">
              <a:solidFill>
                <a:srgbClr val="C00000"/>
              </a:solidFill>
            </a:endParaRPr>
          </a:p>
        </p:txBody>
      </p:sp>
      <p:sp>
        <p:nvSpPr>
          <p:cNvPr id="3" name="Content Placeholder 2"/>
          <p:cNvSpPr>
            <a:spLocks noGrp="1"/>
          </p:cNvSpPr>
          <p:nvPr>
            <p:ph idx="1"/>
          </p:nvPr>
        </p:nvSpPr>
        <p:spPr>
          <a:xfrm>
            <a:off x="571472" y="1928802"/>
            <a:ext cx="8001056" cy="4357718"/>
          </a:xfrm>
        </p:spPr>
        <p:txBody>
          <a:bodyPr>
            <a:normAutofit/>
          </a:bodyPr>
          <a:lstStyle/>
          <a:p>
            <a:r>
              <a:rPr lang="en-US" sz="2800" dirty="0" smtClean="0"/>
              <a:t>Optimize Barrier Use</a:t>
            </a:r>
          </a:p>
          <a:p>
            <a:r>
              <a:rPr lang="en-US" sz="2800" dirty="0" smtClean="0"/>
              <a:t>Avoid the Ordered Construct</a:t>
            </a:r>
          </a:p>
          <a:p>
            <a:r>
              <a:rPr lang="en-US" sz="2800" dirty="0" smtClean="0"/>
              <a:t>Avoid Large Critical Regions</a:t>
            </a:r>
          </a:p>
          <a:p>
            <a:r>
              <a:rPr lang="en-US" sz="2800" dirty="0" smtClean="0"/>
              <a:t>Maximize Parallel Regions</a:t>
            </a:r>
          </a:p>
          <a:p>
            <a:r>
              <a:rPr lang="en-US" sz="2800" dirty="0" smtClean="0"/>
              <a:t>Avoid Parallel Regions in Inner Loops</a:t>
            </a:r>
          </a:p>
          <a:p>
            <a:r>
              <a:rPr lang="en-US" sz="2800" dirty="0" smtClean="0"/>
              <a:t>Address Poor Load Balance</a:t>
            </a:r>
          </a:p>
          <a:p>
            <a:endParaRPr lang="en-US" sz="2800" dirty="0" smtClean="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16</a:t>
            </a:fld>
            <a:endParaRPr lang="zh-TW" alt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 Barrier Use</a:t>
            </a:r>
            <a:endParaRPr lang="en-US" dirty="0"/>
          </a:p>
        </p:txBody>
      </p:sp>
      <p:sp>
        <p:nvSpPr>
          <p:cNvPr id="3" name="Content Placeholder 2"/>
          <p:cNvSpPr>
            <a:spLocks noGrp="1"/>
          </p:cNvSpPr>
          <p:nvPr>
            <p:ph idx="1"/>
          </p:nvPr>
        </p:nvSpPr>
        <p:spPr>
          <a:xfrm>
            <a:off x="457200" y="1600200"/>
            <a:ext cx="8229600" cy="685792"/>
          </a:xfrm>
        </p:spPr>
        <p:txBody>
          <a:bodyPr>
            <a:normAutofit/>
          </a:bodyPr>
          <a:lstStyle/>
          <a:p>
            <a:r>
              <a:rPr lang="en-US" sz="2400" dirty="0" smtClean="0"/>
              <a:t>Reduce the usage of barriers</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17</a:t>
            </a:fld>
            <a:endParaRPr lang="zh-TW" altLang="en-US"/>
          </a:p>
        </p:txBody>
      </p:sp>
      <p:pic>
        <p:nvPicPr>
          <p:cNvPr id="123906" name="Picture 2"/>
          <p:cNvPicPr>
            <a:picLocks noChangeAspect="1" noChangeArrowheads="1"/>
          </p:cNvPicPr>
          <p:nvPr/>
        </p:nvPicPr>
        <p:blipFill>
          <a:blip r:embed="rId2" cstate="print"/>
          <a:srcRect/>
          <a:stretch>
            <a:fillRect/>
          </a:stretch>
        </p:blipFill>
        <p:spPr bwMode="auto">
          <a:xfrm>
            <a:off x="523784" y="2581050"/>
            <a:ext cx="8038603" cy="3634032"/>
          </a:xfrm>
          <a:prstGeom prst="rect">
            <a:avLst/>
          </a:prstGeom>
          <a:noFill/>
          <a:ln w="31750">
            <a:solidFill>
              <a:schemeClr val="accent6">
                <a:lumMod val="50000"/>
              </a:schemeClr>
            </a:solidFill>
            <a:miter lim="800000"/>
            <a:headEnd/>
            <a:tailEnd/>
          </a:ln>
        </p:spPr>
      </p:pic>
      <p:sp>
        <p:nvSpPr>
          <p:cNvPr id="6" name="Rectangle 5"/>
          <p:cNvSpPr/>
          <p:nvPr/>
        </p:nvSpPr>
        <p:spPr>
          <a:xfrm>
            <a:off x="2631299" y="4214818"/>
            <a:ext cx="7858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1143000"/>
          </a:xfrm>
        </p:spPr>
        <p:txBody>
          <a:bodyPr/>
          <a:lstStyle/>
          <a:p>
            <a:r>
              <a:rPr lang="en-US" dirty="0" smtClean="0"/>
              <a:t>Optimize Barrier 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18</a:t>
            </a:fld>
            <a:endParaRPr lang="zh-TW" altLang="en-US"/>
          </a:p>
        </p:txBody>
      </p:sp>
      <p:pic>
        <p:nvPicPr>
          <p:cNvPr id="124930" name="Picture 2"/>
          <p:cNvPicPr>
            <a:picLocks noGrp="1" noChangeAspect="1" noChangeArrowheads="1"/>
          </p:cNvPicPr>
          <p:nvPr>
            <p:ph idx="1"/>
          </p:nvPr>
        </p:nvPicPr>
        <p:blipFill>
          <a:blip r:embed="rId2" cstate="print"/>
          <a:srcRect/>
          <a:stretch>
            <a:fillRect/>
          </a:stretch>
        </p:blipFill>
        <p:spPr bwMode="auto">
          <a:xfrm>
            <a:off x="511909" y="1250582"/>
            <a:ext cx="8136635" cy="5512254"/>
          </a:xfrm>
          <a:prstGeom prst="rect">
            <a:avLst/>
          </a:prstGeom>
          <a:noFill/>
          <a:ln w="31750">
            <a:solidFill>
              <a:schemeClr val="accent6">
                <a:lumMod val="50000"/>
              </a:schemeClr>
            </a:solidFill>
            <a:miter lim="800000"/>
            <a:headEnd/>
            <a:tailEnd/>
          </a:ln>
        </p:spPr>
      </p:pic>
      <p:sp>
        <p:nvSpPr>
          <p:cNvPr id="6" name="Rectangle 5"/>
          <p:cNvSpPr/>
          <p:nvPr/>
        </p:nvSpPr>
        <p:spPr>
          <a:xfrm>
            <a:off x="2762300" y="2131241"/>
            <a:ext cx="7858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50425" y="3190748"/>
            <a:ext cx="7858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62112" y="4786322"/>
            <a:ext cx="7858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0974" y="4226693"/>
            <a:ext cx="235745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the Ordered Construct</a:t>
            </a:r>
            <a:endParaRPr lang="en-US" dirty="0"/>
          </a:p>
        </p:txBody>
      </p:sp>
      <p:sp>
        <p:nvSpPr>
          <p:cNvPr id="3" name="Content Placeholder 2"/>
          <p:cNvSpPr>
            <a:spLocks noGrp="1"/>
          </p:cNvSpPr>
          <p:nvPr>
            <p:ph idx="1"/>
          </p:nvPr>
        </p:nvSpPr>
        <p:spPr/>
        <p:txBody>
          <a:bodyPr>
            <a:normAutofit/>
          </a:bodyPr>
          <a:lstStyle/>
          <a:p>
            <a:pPr algn="just"/>
            <a:r>
              <a:rPr lang="en-US" sz="2400" dirty="0" smtClean="0"/>
              <a:t>The ordered construct ensures that the corresponding block of code within a parallel loop is executed in the order of the loop iterations. </a:t>
            </a:r>
          </a:p>
          <a:p>
            <a:pPr algn="just"/>
            <a:r>
              <a:rPr lang="en-US" sz="2400" dirty="0" smtClean="0"/>
              <a:t>The ordered construct is expensive.</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19</a:t>
            </a:fld>
            <a:endParaRPr lang="zh-TW" alt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Textbooks</a:t>
            </a:r>
            <a:endParaRPr lang="en-US" dirty="0"/>
          </a:p>
        </p:txBody>
      </p:sp>
      <p:sp>
        <p:nvSpPr>
          <p:cNvPr id="3" name="Content Placeholder 2"/>
          <p:cNvSpPr>
            <a:spLocks noGrp="1"/>
          </p:cNvSpPr>
          <p:nvPr>
            <p:ph idx="1"/>
          </p:nvPr>
        </p:nvSpPr>
        <p:spPr>
          <a:xfrm>
            <a:off x="357158" y="1643050"/>
            <a:ext cx="8329642" cy="4643470"/>
          </a:xfrm>
        </p:spPr>
        <p:txBody>
          <a:bodyPr>
            <a:normAutofit/>
          </a:bodyPr>
          <a:lstStyle/>
          <a:p>
            <a:pPr marL="457200" indent="-457200">
              <a:buFont typeface="+mj-lt"/>
              <a:buAutoNum type="arabicParenR"/>
            </a:pPr>
            <a:r>
              <a:rPr lang="en-US" sz="2400" dirty="0" smtClean="0"/>
              <a:t>Barbara Chapman, Gabriele </a:t>
            </a:r>
            <a:r>
              <a:rPr lang="en-US" sz="2400" dirty="0" err="1" smtClean="0"/>
              <a:t>Jost</a:t>
            </a:r>
            <a:r>
              <a:rPr lang="en-US" sz="2400" dirty="0" smtClean="0"/>
              <a:t>, and </a:t>
            </a:r>
            <a:r>
              <a:rPr lang="en-US" sz="2400" dirty="0" err="1" smtClean="0"/>
              <a:t>Ruud</a:t>
            </a:r>
            <a:r>
              <a:rPr lang="en-US" sz="2400" dirty="0" smtClean="0"/>
              <a:t> van </a:t>
            </a:r>
            <a:r>
              <a:rPr lang="en-US" sz="2400" dirty="0" err="1" smtClean="0"/>
              <a:t>der</a:t>
            </a:r>
            <a:r>
              <a:rPr lang="en-US" sz="2400" dirty="0" smtClean="0"/>
              <a:t> Pas,</a:t>
            </a:r>
          </a:p>
          <a:p>
            <a:pPr marL="457200" indent="-457200">
              <a:spcBef>
                <a:spcPts val="0"/>
              </a:spcBef>
              <a:buNone/>
            </a:pPr>
            <a:r>
              <a:rPr lang="en-US" sz="2400" dirty="0" smtClean="0"/>
              <a:t>	</a:t>
            </a:r>
            <a:r>
              <a:rPr lang="en-US" sz="2400" i="1" dirty="0" smtClean="0">
                <a:solidFill>
                  <a:srgbClr val="C00000"/>
                </a:solidFill>
              </a:rPr>
              <a:t>Using OpenMP</a:t>
            </a:r>
            <a:r>
              <a:rPr lang="en-US" sz="2400" dirty="0" smtClean="0">
                <a:solidFill>
                  <a:srgbClr val="C00000"/>
                </a:solidFill>
              </a:rPr>
              <a:t> – </a:t>
            </a:r>
            <a:r>
              <a:rPr lang="en-US" sz="2400" i="1" dirty="0" smtClean="0">
                <a:solidFill>
                  <a:srgbClr val="C00000"/>
                </a:solidFill>
              </a:rPr>
              <a:t>Portable Shared Memory Parallel Programming</a:t>
            </a:r>
            <a:r>
              <a:rPr lang="en-US" sz="2400" dirty="0" smtClean="0"/>
              <a:t>,</a:t>
            </a:r>
          </a:p>
          <a:p>
            <a:pPr marL="457200" indent="-457200">
              <a:spcBef>
                <a:spcPts val="0"/>
              </a:spcBef>
              <a:buNone/>
            </a:pPr>
            <a:r>
              <a:rPr lang="en-US" sz="2400" dirty="0" smtClean="0"/>
              <a:t>	The MIT Press, 2008</a:t>
            </a:r>
          </a:p>
          <a:p>
            <a:pPr lvl="1"/>
            <a:r>
              <a:rPr lang="en-US" sz="2000" dirty="0" smtClean="0"/>
              <a:t>The book can be viewed on-line within </a:t>
            </a:r>
            <a:r>
              <a:rPr lang="en-US" sz="2000" b="1" dirty="0" smtClean="0">
                <a:solidFill>
                  <a:schemeClr val="accent3">
                    <a:lumMod val="50000"/>
                  </a:schemeClr>
                </a:solidFill>
              </a:rPr>
              <a:t>.</a:t>
            </a:r>
            <a:r>
              <a:rPr lang="en-US" sz="2000" b="1" dirty="0" err="1" smtClean="0">
                <a:solidFill>
                  <a:schemeClr val="accent3">
                    <a:lumMod val="50000"/>
                  </a:schemeClr>
                </a:solidFill>
              </a:rPr>
              <a:t>yzu.edu.tw</a:t>
            </a:r>
            <a:r>
              <a:rPr lang="en-US" sz="1600" dirty="0" smtClean="0"/>
              <a:t> domain: [</a:t>
            </a:r>
            <a:r>
              <a:rPr lang="en-US" sz="1600" dirty="0" smtClean="0">
                <a:hlinkClick r:id="rId2"/>
              </a:rPr>
              <a:t>Link</a:t>
            </a:r>
            <a:r>
              <a:rPr lang="en-US" sz="1600" dirty="0" smtClean="0"/>
              <a:t>]</a:t>
            </a:r>
          </a:p>
          <a:p>
            <a:pPr marL="457200" indent="-457200">
              <a:spcBef>
                <a:spcPts val="3000"/>
              </a:spcBef>
              <a:buFont typeface="+mj-lt"/>
              <a:buAutoNum type="arabicParenR" startAt="2"/>
            </a:pPr>
            <a:r>
              <a:rPr lang="en-US" sz="2400" dirty="0" smtClean="0"/>
              <a:t>Michael J. Quinn,</a:t>
            </a:r>
          </a:p>
          <a:p>
            <a:pPr marL="457200" indent="-457200">
              <a:spcBef>
                <a:spcPts val="0"/>
              </a:spcBef>
              <a:buNone/>
            </a:pPr>
            <a:r>
              <a:rPr lang="en-US" sz="2400" dirty="0" smtClean="0"/>
              <a:t>	</a:t>
            </a:r>
            <a:r>
              <a:rPr lang="en-US" sz="2400" i="1" dirty="0" smtClean="0">
                <a:solidFill>
                  <a:srgbClr val="C00000"/>
                </a:solidFill>
              </a:rPr>
              <a:t>Parallel Programming in C with MPI and </a:t>
            </a:r>
            <a:r>
              <a:rPr lang="en-US" sz="2400" i="1" dirty="0" err="1" smtClean="0">
                <a:solidFill>
                  <a:srgbClr val="C00000"/>
                </a:solidFill>
              </a:rPr>
              <a:t>OpenMP</a:t>
            </a:r>
            <a:r>
              <a:rPr lang="en-US" sz="2400" dirty="0" smtClean="0"/>
              <a:t>,</a:t>
            </a:r>
          </a:p>
          <a:p>
            <a:pPr marL="457200" indent="-457200">
              <a:spcBef>
                <a:spcPts val="0"/>
              </a:spcBef>
              <a:buNone/>
            </a:pPr>
            <a:r>
              <a:rPr lang="en-US" sz="2400" dirty="0" smtClean="0"/>
              <a:t>	McGraw Hill, 2003</a:t>
            </a:r>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a:t>
            </a:fld>
            <a:endParaRPr lang="zh-TW" altLang="en-US"/>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Large Critical Regions</a:t>
            </a:r>
            <a:endParaRPr lang="en-US" dirty="0"/>
          </a:p>
        </p:txBody>
      </p:sp>
      <p:sp>
        <p:nvSpPr>
          <p:cNvPr id="3" name="Content Placeholder 2"/>
          <p:cNvSpPr>
            <a:spLocks noGrp="1"/>
          </p:cNvSpPr>
          <p:nvPr>
            <p:ph idx="1"/>
          </p:nvPr>
        </p:nvSpPr>
        <p:spPr>
          <a:xfrm>
            <a:off x="457200" y="1600200"/>
            <a:ext cx="8229600" cy="4829196"/>
          </a:xfrm>
        </p:spPr>
        <p:txBody>
          <a:bodyPr>
            <a:normAutofit lnSpcReduction="10000"/>
          </a:bodyPr>
          <a:lstStyle/>
          <a:p>
            <a:pPr algn="just"/>
            <a:r>
              <a:rPr lang="en-US" sz="2400" dirty="0" smtClean="0"/>
              <a:t>A critical region is used to ensure that no two threads execute a piece of code simultaneously.</a:t>
            </a:r>
          </a:p>
          <a:p>
            <a:pPr>
              <a:spcBef>
                <a:spcPts val="1800"/>
              </a:spcBef>
            </a:pPr>
            <a:r>
              <a:rPr lang="en-US" sz="2400" dirty="0" smtClean="0"/>
              <a:t>The programmer should minimize the amount of code enclosed within a critical region.</a:t>
            </a:r>
          </a:p>
          <a:p>
            <a:pPr algn="just">
              <a:spcBef>
                <a:spcPts val="1800"/>
              </a:spcBef>
            </a:pPr>
            <a:r>
              <a:rPr lang="en-US" sz="2400" dirty="0" smtClean="0"/>
              <a:t>If a critical region is very large, program performance might be poor.</a:t>
            </a:r>
          </a:p>
          <a:p>
            <a:pPr algn="just">
              <a:spcBef>
                <a:spcPts val="1800"/>
              </a:spcBef>
            </a:pPr>
            <a:r>
              <a:rPr lang="en-US" sz="2400" dirty="0" smtClean="0"/>
              <a:t>When the critical region contains a loop with some computation that requires exclusive access by a single thread at a time and some computation that does not  </a:t>
            </a:r>
            <a:r>
              <a:rPr lang="en-US" sz="2400" dirty="0" smtClean="0">
                <a:sym typeface="Wingdings" pitchFamily="2" charset="2"/>
              </a:rPr>
              <a:t> Please consider rewrite the code.</a:t>
            </a:r>
            <a:endParaRPr lang="en-US" sz="2400" dirty="0" smtClean="0"/>
          </a:p>
          <a:p>
            <a:pPr algn="just">
              <a:spcBef>
                <a:spcPts val="1800"/>
              </a:spcBef>
            </a:pPr>
            <a:r>
              <a:rPr lang="en-US" sz="2400" dirty="0" smtClean="0"/>
              <a:t>An </a:t>
            </a:r>
            <a:r>
              <a:rPr lang="en-US" sz="2400" b="1" dirty="0" smtClean="0"/>
              <a:t>atomic</a:t>
            </a:r>
            <a:r>
              <a:rPr lang="en-US" sz="2400" dirty="0" smtClean="0"/>
              <a:t> update is usually preferred than a critical region.</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20</a:t>
            </a:fld>
            <a:endParaRPr lang="zh-TW" altLang="en-US"/>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Large Critical Regions</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21</a:t>
            </a:fld>
            <a:endParaRPr lang="zh-TW" altLang="en-US"/>
          </a:p>
        </p:txBody>
      </p:sp>
      <p:pic>
        <p:nvPicPr>
          <p:cNvPr id="125954" name="Picture 2"/>
          <p:cNvPicPr>
            <a:picLocks noGrp="1" noChangeAspect="1" noChangeArrowheads="1"/>
          </p:cNvPicPr>
          <p:nvPr>
            <p:ph idx="1"/>
          </p:nvPr>
        </p:nvPicPr>
        <p:blipFill>
          <a:blip r:embed="rId2" cstate="print"/>
          <a:srcRect/>
          <a:stretch>
            <a:fillRect/>
          </a:stretch>
        </p:blipFill>
        <p:spPr bwMode="auto">
          <a:xfrm>
            <a:off x="265710" y="1928802"/>
            <a:ext cx="8604445" cy="416812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1071562"/>
          </a:xfrm>
        </p:spPr>
        <p:txBody>
          <a:bodyPr/>
          <a:lstStyle/>
          <a:p>
            <a:r>
              <a:rPr lang="en-US" dirty="0" smtClean="0"/>
              <a:t>Maximize Parallel Regions</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22</a:t>
            </a:fld>
            <a:endParaRPr lang="zh-TW" altLang="en-US"/>
          </a:p>
        </p:txBody>
      </p:sp>
      <p:pic>
        <p:nvPicPr>
          <p:cNvPr id="126978" name="Picture 2"/>
          <p:cNvPicPr>
            <a:picLocks noGrp="1" noChangeAspect="1" noChangeArrowheads="1"/>
          </p:cNvPicPr>
          <p:nvPr>
            <p:ph idx="1"/>
          </p:nvPr>
        </p:nvPicPr>
        <p:blipFill>
          <a:blip r:embed="rId2" cstate="print"/>
          <a:srcRect/>
          <a:stretch>
            <a:fillRect/>
          </a:stretch>
        </p:blipFill>
        <p:spPr bwMode="auto">
          <a:xfrm>
            <a:off x="797661" y="1119046"/>
            <a:ext cx="7577779" cy="5612445"/>
          </a:xfrm>
          <a:prstGeom prst="rect">
            <a:avLst/>
          </a:prstGeom>
          <a:noFill/>
          <a:ln w="31750">
            <a:solidFill>
              <a:schemeClr val="accent6">
                <a:lumMod val="50000"/>
              </a:schemeClr>
            </a:solid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1071562"/>
          </a:xfrm>
        </p:spPr>
        <p:txBody>
          <a:bodyPr/>
          <a:lstStyle/>
          <a:p>
            <a:r>
              <a:rPr lang="en-US" dirty="0" smtClean="0"/>
              <a:t>Maximize Parallel Regions</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23</a:t>
            </a:fld>
            <a:endParaRPr lang="zh-TW" altLang="en-US"/>
          </a:p>
        </p:txBody>
      </p:sp>
      <p:pic>
        <p:nvPicPr>
          <p:cNvPr id="128002" name="Picture 2"/>
          <p:cNvPicPr>
            <a:picLocks noGrp="1" noChangeAspect="1" noChangeArrowheads="1"/>
          </p:cNvPicPr>
          <p:nvPr>
            <p:ph idx="1"/>
          </p:nvPr>
        </p:nvPicPr>
        <p:blipFill>
          <a:blip r:embed="rId2" cstate="print"/>
          <a:srcRect/>
          <a:stretch>
            <a:fillRect/>
          </a:stretch>
        </p:blipFill>
        <p:spPr bwMode="auto">
          <a:xfrm>
            <a:off x="375343" y="1643050"/>
            <a:ext cx="8375874" cy="4587302"/>
          </a:xfrm>
          <a:prstGeom prst="rect">
            <a:avLst/>
          </a:prstGeom>
          <a:noFill/>
          <a:ln w="31750">
            <a:solidFill>
              <a:schemeClr val="accent6">
                <a:lumMod val="50000"/>
              </a:schemeClr>
            </a:solid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 Parallel Regions in Inner Loops</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24</a:t>
            </a:fld>
            <a:endParaRPr lang="zh-TW" altLang="en-US"/>
          </a:p>
        </p:txBody>
      </p:sp>
      <p:pic>
        <p:nvPicPr>
          <p:cNvPr id="129026" name="Picture 2"/>
          <p:cNvPicPr>
            <a:picLocks noGrp="1" noChangeAspect="1" noChangeArrowheads="1"/>
          </p:cNvPicPr>
          <p:nvPr>
            <p:ph idx="1"/>
          </p:nvPr>
        </p:nvPicPr>
        <p:blipFill>
          <a:blip r:embed="rId2" cstate="print"/>
          <a:srcRect/>
          <a:stretch>
            <a:fillRect/>
          </a:stretch>
        </p:blipFill>
        <p:spPr bwMode="auto">
          <a:xfrm>
            <a:off x="334270" y="2285992"/>
            <a:ext cx="8452572" cy="3308952"/>
          </a:xfrm>
          <a:prstGeom prst="rect">
            <a:avLst/>
          </a:prstGeom>
          <a:noFill/>
          <a:ln w="31750">
            <a:solidFill>
              <a:schemeClr val="accent6">
                <a:lumMod val="50000"/>
              </a:schemeClr>
            </a:solid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Poor Load Balance</a:t>
            </a:r>
            <a:endParaRPr lang="en-US" dirty="0"/>
          </a:p>
        </p:txBody>
      </p:sp>
      <p:sp>
        <p:nvSpPr>
          <p:cNvPr id="3" name="Content Placeholder 2"/>
          <p:cNvSpPr>
            <a:spLocks noGrp="1"/>
          </p:cNvSpPr>
          <p:nvPr>
            <p:ph idx="1"/>
          </p:nvPr>
        </p:nvSpPr>
        <p:spPr>
          <a:xfrm>
            <a:off x="5100670" y="1600200"/>
            <a:ext cx="3614734" cy="2328866"/>
          </a:xfrm>
          <a:ln w="31750">
            <a:solidFill>
              <a:schemeClr val="accent6">
                <a:lumMod val="50000"/>
              </a:schemeClr>
            </a:solidFill>
          </a:ln>
        </p:spPr>
        <p:txBody>
          <a:bodyPr>
            <a:normAutofit/>
          </a:bodyPr>
          <a:lstStyle/>
          <a:p>
            <a:pPr>
              <a:buNone/>
            </a:pPr>
            <a:r>
              <a:rPr lang="en-US" sz="1800" b="1" dirty="0" smtClean="0">
                <a:latin typeface="Courier New" pitchFamily="49" charset="0"/>
                <a:cs typeface="Courier New" pitchFamily="49" charset="0"/>
              </a:rPr>
              <a:t> v = alpha();</a:t>
            </a:r>
          </a:p>
          <a:p>
            <a:pPr>
              <a:buNone/>
            </a:pPr>
            <a:r>
              <a:rPr lang="en-US" sz="1800" b="1" dirty="0" smtClean="0">
                <a:latin typeface="Courier New" pitchFamily="49" charset="0"/>
                <a:cs typeface="Courier New" pitchFamily="49" charset="0"/>
              </a:rPr>
              <a:t> w = beta();</a:t>
            </a:r>
          </a:p>
          <a:p>
            <a:pPr>
              <a:buNone/>
            </a:pPr>
            <a:r>
              <a:rPr lang="en-US" sz="1800" b="1" dirty="0" smtClean="0">
                <a:latin typeface="Courier New" pitchFamily="49" charset="0"/>
                <a:cs typeface="Courier New" pitchFamily="49" charset="0"/>
              </a:rPr>
              <a:t> x = gamma(v, w);</a:t>
            </a:r>
          </a:p>
          <a:p>
            <a:pPr>
              <a:buNone/>
            </a:pPr>
            <a:r>
              <a:rPr lang="en-US" sz="1800" b="1" dirty="0" smtClean="0">
                <a:latin typeface="Courier New" pitchFamily="49" charset="0"/>
                <a:cs typeface="Courier New" pitchFamily="49" charset="0"/>
              </a:rPr>
              <a:t> y = delta();</a:t>
            </a:r>
          </a:p>
          <a:p>
            <a:pPr>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printf</a:t>
            </a:r>
            <a:r>
              <a:rPr lang="en-US" sz="1800" b="1" dirty="0" smtClean="0">
                <a:latin typeface="Courier New" pitchFamily="49" charset="0"/>
                <a:cs typeface="Courier New" pitchFamily="49" charset="0"/>
              </a:rPr>
              <a:t>(“%6.2f\n”,</a:t>
            </a:r>
          </a:p>
          <a:p>
            <a:pPr>
              <a:buNone/>
            </a:pPr>
            <a:r>
              <a:rPr lang="en-US" sz="1800" b="1" dirty="0" smtClean="0">
                <a:latin typeface="Courier New" pitchFamily="49" charset="0"/>
                <a:cs typeface="Courier New" pitchFamily="49" charset="0"/>
              </a:rPr>
              <a:t>		epsilon(</a:t>
            </a:r>
            <a:r>
              <a:rPr lang="en-US" sz="1800" b="1" dirty="0" err="1" smtClean="0">
                <a:latin typeface="Courier New" pitchFamily="49" charset="0"/>
                <a:cs typeface="Courier New" pitchFamily="49" charset="0"/>
              </a:rPr>
              <a:t>x,y</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25</a:t>
            </a:fld>
            <a:endParaRPr lang="zh-TW" altLang="en-US"/>
          </a:p>
        </p:txBody>
      </p:sp>
      <p:pic>
        <p:nvPicPr>
          <p:cNvPr id="24" name="Picture 23" descr="Image1.png"/>
          <p:cNvPicPr>
            <a:picLocks noChangeAspect="1"/>
          </p:cNvPicPr>
          <p:nvPr/>
        </p:nvPicPr>
        <p:blipFill>
          <a:blip r:embed="rId2" cstate="print"/>
          <a:stretch>
            <a:fillRect/>
          </a:stretch>
        </p:blipFill>
        <p:spPr>
          <a:xfrm>
            <a:off x="322215" y="1857364"/>
            <a:ext cx="4392661" cy="4035456"/>
          </a:xfrm>
          <a:prstGeom prst="rect">
            <a:avLst/>
          </a:prstGeo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rmAutofit/>
          </a:bodyPr>
          <a:lstStyle/>
          <a:p>
            <a:r>
              <a:rPr lang="en-US" dirty="0" smtClean="0"/>
              <a:t>Address Poor Load Balance</a:t>
            </a:r>
            <a:br>
              <a:rPr lang="en-US" dirty="0" smtClean="0"/>
            </a:br>
            <a:r>
              <a:rPr lang="en-US" sz="2800" dirty="0" smtClean="0"/>
              <a:t>(Using the Sections Construct)</a:t>
            </a:r>
            <a:endParaRPr lang="en-US" sz="2800" dirty="0"/>
          </a:p>
        </p:txBody>
      </p:sp>
      <p:sp>
        <p:nvSpPr>
          <p:cNvPr id="3" name="Content Placeholder 2"/>
          <p:cNvSpPr>
            <a:spLocks noGrp="1"/>
          </p:cNvSpPr>
          <p:nvPr>
            <p:ph idx="1"/>
          </p:nvPr>
        </p:nvSpPr>
        <p:spPr>
          <a:xfrm>
            <a:off x="3940933" y="2071678"/>
            <a:ext cx="4845909" cy="3900502"/>
          </a:xfrm>
          <a:ln w="31750">
            <a:solidFill>
              <a:schemeClr val="accent6">
                <a:lumMod val="50000"/>
              </a:schemeClr>
            </a:solidFill>
          </a:ln>
        </p:spPr>
        <p:txBody>
          <a:bodyPr>
            <a:normAutofit/>
          </a:bodyPr>
          <a:lstStyle/>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parallel sections</a:t>
            </a:r>
          </a:p>
          <a:p>
            <a:pPr>
              <a:buNone/>
            </a:pP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section</a:t>
            </a:r>
          </a:p>
          <a:p>
            <a:pPr>
              <a:buNone/>
            </a:pPr>
            <a:r>
              <a:rPr lang="en-US" sz="1800" b="1" dirty="0" smtClean="0">
                <a:latin typeface="Courier New" pitchFamily="49" charset="0"/>
                <a:cs typeface="Courier New" pitchFamily="49" charset="0"/>
              </a:rPr>
              <a:t>       v = alpha();</a:t>
            </a:r>
          </a:p>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section</a:t>
            </a:r>
          </a:p>
          <a:p>
            <a:pPr>
              <a:buNone/>
            </a:pPr>
            <a:r>
              <a:rPr lang="en-US" sz="1800" b="1" dirty="0" smtClean="0">
                <a:latin typeface="Courier New" pitchFamily="49" charset="0"/>
                <a:cs typeface="Courier New" pitchFamily="49" charset="0"/>
              </a:rPr>
              <a:t>       w = beta();</a:t>
            </a:r>
          </a:p>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section</a:t>
            </a:r>
          </a:p>
          <a:p>
            <a:pPr>
              <a:buNone/>
            </a:pPr>
            <a:r>
              <a:rPr lang="en-US" sz="1800" b="1" dirty="0" smtClean="0">
                <a:latin typeface="Courier New" pitchFamily="49" charset="0"/>
                <a:cs typeface="Courier New" pitchFamily="49" charset="0"/>
              </a:rPr>
              <a:t>       y = delta();</a:t>
            </a:r>
          </a:p>
          <a:p>
            <a:pPr>
              <a:buNone/>
            </a:pP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x = gamma(v, w);</a:t>
            </a:r>
          </a:p>
          <a:p>
            <a:pPr>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printf</a:t>
            </a:r>
            <a:r>
              <a:rPr lang="en-US" sz="1800" b="1" dirty="0" smtClean="0">
                <a:latin typeface="Courier New" pitchFamily="49" charset="0"/>
                <a:cs typeface="Courier New" pitchFamily="49" charset="0"/>
              </a:rPr>
              <a:t>(“%6.2f\n”, epsilon(</a:t>
            </a:r>
            <a:r>
              <a:rPr lang="en-US" sz="1800" b="1" dirty="0" err="1" smtClean="0">
                <a:latin typeface="Courier New" pitchFamily="49" charset="0"/>
                <a:cs typeface="Courier New" pitchFamily="49" charset="0"/>
              </a:rPr>
              <a:t>x,y</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26</a:t>
            </a:fld>
            <a:endParaRPr lang="zh-TW" altLang="en-US"/>
          </a:p>
        </p:txBody>
      </p:sp>
      <p:pic>
        <p:nvPicPr>
          <p:cNvPr id="18" name="Picture 17" descr="Image1.png"/>
          <p:cNvPicPr>
            <a:picLocks noChangeAspect="1"/>
          </p:cNvPicPr>
          <p:nvPr/>
        </p:nvPicPr>
        <p:blipFill>
          <a:blip r:embed="rId2" cstate="print"/>
          <a:stretch>
            <a:fillRect/>
          </a:stretch>
        </p:blipFill>
        <p:spPr>
          <a:xfrm>
            <a:off x="277372" y="2357430"/>
            <a:ext cx="3294496" cy="3026592"/>
          </a:xfrm>
          <a:prstGeom prst="rect">
            <a:avLst/>
          </a:prstGeom>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4"/>
            <a:ext cx="8229600" cy="939784"/>
          </a:xfrm>
        </p:spPr>
        <p:txBody>
          <a:bodyPr>
            <a:normAutofit/>
          </a:bodyPr>
          <a:lstStyle/>
          <a:p>
            <a:r>
              <a:rPr lang="en-US" dirty="0" smtClean="0"/>
              <a:t>Address Poor Load Balance</a:t>
            </a:r>
            <a:endParaRPr lang="en-US" sz="2800" dirty="0"/>
          </a:p>
        </p:txBody>
      </p:sp>
      <p:sp>
        <p:nvSpPr>
          <p:cNvPr id="3" name="Content Placeholder 2"/>
          <p:cNvSpPr>
            <a:spLocks noGrp="1"/>
          </p:cNvSpPr>
          <p:nvPr>
            <p:ph idx="1"/>
          </p:nvPr>
        </p:nvSpPr>
        <p:spPr>
          <a:xfrm>
            <a:off x="3857620" y="1119234"/>
            <a:ext cx="4786346" cy="5572164"/>
          </a:xfrm>
          <a:ln w="31750">
            <a:solidFill>
              <a:schemeClr val="accent6">
                <a:lumMod val="50000"/>
              </a:schemeClr>
            </a:solidFill>
          </a:ln>
        </p:spPr>
        <p:txBody>
          <a:bodyPr>
            <a:normAutofit lnSpcReduction="10000"/>
          </a:bodyPr>
          <a:lstStyle/>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parallel</a:t>
            </a:r>
          </a:p>
          <a:p>
            <a:pPr>
              <a:buNone/>
            </a:pP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sections</a:t>
            </a:r>
          </a:p>
          <a:p>
            <a:pPr>
              <a:buNone/>
            </a:pP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section</a:t>
            </a:r>
          </a:p>
          <a:p>
            <a:pPr>
              <a:buNone/>
            </a:pPr>
            <a:r>
              <a:rPr lang="en-US" sz="1800" b="1" dirty="0" smtClean="0">
                <a:latin typeface="Courier New" pitchFamily="49" charset="0"/>
                <a:cs typeface="Courier New" pitchFamily="49" charset="0"/>
              </a:rPr>
              <a:t>          v = alpha();</a:t>
            </a:r>
          </a:p>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section</a:t>
            </a:r>
          </a:p>
          <a:p>
            <a:pPr>
              <a:buNone/>
            </a:pPr>
            <a:r>
              <a:rPr lang="en-US" sz="1800" b="1" dirty="0" smtClean="0">
                <a:latin typeface="Courier New" pitchFamily="49" charset="0"/>
                <a:cs typeface="Courier New" pitchFamily="49" charset="0"/>
              </a:rPr>
              <a:t>          w = beta();</a:t>
            </a:r>
          </a:p>
          <a:p>
            <a:pPr>
              <a:buNone/>
            </a:pP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sections</a:t>
            </a:r>
          </a:p>
          <a:p>
            <a:pPr>
              <a:buNone/>
            </a:pP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section</a:t>
            </a:r>
          </a:p>
          <a:p>
            <a:pPr>
              <a:buNone/>
            </a:pPr>
            <a:r>
              <a:rPr lang="en-US" sz="1800" b="1" dirty="0" smtClean="0">
                <a:latin typeface="Courier New" pitchFamily="49" charset="0"/>
                <a:cs typeface="Courier New" pitchFamily="49" charset="0"/>
              </a:rPr>
              <a:t>          x = gamma(v, w);</a:t>
            </a:r>
          </a:p>
          <a:p>
            <a:pPr>
              <a:buNone/>
            </a:pPr>
            <a:r>
              <a:rPr lang="en-US" sz="1800" b="1" dirty="0" smtClean="0">
                <a:latin typeface="Courier New" pitchFamily="49" charset="0"/>
                <a:cs typeface="Courier New" pitchFamily="49" charset="0"/>
              </a:rPr>
              <a:t>       #pragma </a:t>
            </a:r>
            <a:r>
              <a:rPr lang="en-US" sz="1800" b="1" dirty="0" err="1" smtClean="0">
                <a:latin typeface="Courier New" pitchFamily="49" charset="0"/>
                <a:cs typeface="Courier New" pitchFamily="49" charset="0"/>
              </a:rPr>
              <a:t>omp</a:t>
            </a:r>
            <a:r>
              <a:rPr lang="en-US" sz="1800" b="1" dirty="0" smtClean="0">
                <a:latin typeface="Courier New" pitchFamily="49" charset="0"/>
                <a:cs typeface="Courier New" pitchFamily="49" charset="0"/>
              </a:rPr>
              <a:t> section</a:t>
            </a:r>
          </a:p>
          <a:p>
            <a:pPr>
              <a:buNone/>
            </a:pPr>
            <a:r>
              <a:rPr lang="en-US" sz="1800" b="1" dirty="0" smtClean="0">
                <a:latin typeface="Courier New" pitchFamily="49" charset="0"/>
                <a:cs typeface="Courier New" pitchFamily="49" charset="0"/>
              </a:rPr>
              <a:t>          y = delta();</a:t>
            </a:r>
          </a:p>
          <a:p>
            <a:pPr>
              <a:buNone/>
            </a:pP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printf</a:t>
            </a:r>
            <a:r>
              <a:rPr lang="en-US" sz="1800" b="1" dirty="0" smtClean="0">
                <a:latin typeface="Courier New" pitchFamily="49" charset="0"/>
                <a:cs typeface="Courier New" pitchFamily="49" charset="0"/>
              </a:rPr>
              <a:t>(“%6.2f\n”, epsilon(</a:t>
            </a:r>
            <a:r>
              <a:rPr lang="en-US" sz="1800" b="1" dirty="0" err="1" smtClean="0">
                <a:latin typeface="Courier New" pitchFamily="49" charset="0"/>
                <a:cs typeface="Courier New" pitchFamily="49" charset="0"/>
              </a:rPr>
              <a:t>x,y</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27</a:t>
            </a:fld>
            <a:endParaRPr lang="zh-TW" altLang="en-US"/>
          </a:p>
        </p:txBody>
      </p:sp>
      <p:pic>
        <p:nvPicPr>
          <p:cNvPr id="5" name="Picture 4" descr="Image1.png"/>
          <p:cNvPicPr>
            <a:picLocks noChangeAspect="1"/>
          </p:cNvPicPr>
          <p:nvPr/>
        </p:nvPicPr>
        <p:blipFill>
          <a:blip r:embed="rId2" cstate="print"/>
          <a:stretch>
            <a:fillRect/>
          </a:stretch>
        </p:blipFill>
        <p:spPr>
          <a:xfrm>
            <a:off x="277372" y="2357430"/>
            <a:ext cx="3294496" cy="3026592"/>
          </a:xfrm>
          <a:prstGeom prst="rect">
            <a:avLst/>
          </a:prstGeom>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lstStyle/>
          <a:p>
            <a:r>
              <a:rPr lang="en-US" b="1" dirty="0" smtClean="0"/>
              <a:t>Matrix Multiplication</a:t>
            </a:r>
            <a:endParaRPr lang="en-US" b="1"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29</a:t>
            </a:fld>
            <a:endParaRPr lang="zh-TW" alt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3012239" y="2000240"/>
          <a:ext cx="2979738" cy="685800"/>
        </p:xfrm>
        <a:graphic>
          <a:graphicData uri="http://schemas.openxmlformats.org/presentationml/2006/ole">
            <p:oleObj spid="_x0000_s2049" name="Equation" r:id="rId3" imgW="1002865" imgH="228501" progId="Equation.DSMT4">
              <p:embed/>
            </p:oleObj>
          </a:graphicData>
        </a:graphic>
      </p:graphicFrame>
      <p:sp>
        <p:nvSpPr>
          <p:cNvPr id="7" name="Content Placeholder 2"/>
          <p:cNvSpPr txBox="1">
            <a:spLocks/>
          </p:cNvSpPr>
          <p:nvPr/>
        </p:nvSpPr>
        <p:spPr>
          <a:xfrm>
            <a:off x="609600" y="3500438"/>
            <a:ext cx="8229600"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Elements of the matrix </a:t>
            </a:r>
            <a:r>
              <a:rPr lang="en-US" sz="3200" b="1" i="1" dirty="0" smtClean="0">
                <a:latin typeface="Times New Roman" pitchFamily="18" charset="0"/>
                <a:cs typeface="Times New Roman" pitchFamily="18" charset="0"/>
              </a:rPr>
              <a:t>C</a:t>
            </a:r>
            <a:r>
              <a:rPr lang="en-US" sz="3200" dirty="0" smtClean="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Object 7"/>
          <p:cNvGraphicFramePr>
            <a:graphicFrameLocks noChangeAspect="1"/>
          </p:cNvGraphicFramePr>
          <p:nvPr/>
        </p:nvGraphicFramePr>
        <p:xfrm>
          <a:off x="3140085" y="4500570"/>
          <a:ext cx="2860675" cy="1296987"/>
        </p:xfrm>
        <a:graphic>
          <a:graphicData uri="http://schemas.openxmlformats.org/presentationml/2006/ole">
            <p:oleObj spid="_x0000_s2051" name="Equation" r:id="rId4" imgW="952200" imgH="431640" progId="Equation.DSMT4">
              <p:embed/>
            </p:oleObj>
          </a:graphicData>
        </a:graphic>
      </p:graphicFrame>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33450" y="1600200"/>
            <a:ext cx="8229600" cy="4757758"/>
          </a:xfrm>
        </p:spPr>
        <p:txBody>
          <a:bodyPr>
            <a:normAutofit/>
          </a:bodyPr>
          <a:lstStyle/>
          <a:p>
            <a:pPr algn="just"/>
            <a:r>
              <a:rPr lang="en-US" sz="2400" dirty="0" smtClean="0"/>
              <a:t>It may be possible to quickly write a correctly functioning OpenMP program, but not so easy to create a program that provides </a:t>
            </a:r>
            <a:r>
              <a:rPr lang="en-US" sz="2400" b="1" dirty="0" smtClean="0"/>
              <a:t>the desired level of performance</a:t>
            </a:r>
            <a:r>
              <a:rPr lang="en-US" sz="2400" dirty="0" smtClean="0"/>
              <a:t>.</a:t>
            </a:r>
          </a:p>
          <a:p>
            <a:pPr algn="just">
              <a:spcBef>
                <a:spcPts val="1800"/>
              </a:spcBef>
            </a:pPr>
            <a:r>
              <a:rPr lang="en-US" sz="2400" dirty="0" smtClean="0"/>
              <a:t>Poor single-processor (“sequential”) performance is often caused by suboptimal usage of the </a:t>
            </a:r>
            <a:r>
              <a:rPr lang="en-US" sz="2400" b="1" dirty="0" smtClean="0"/>
              <a:t>cache memory</a:t>
            </a:r>
            <a:r>
              <a:rPr lang="en-US" sz="2400" dirty="0" smtClean="0"/>
              <a:t> subsystem found in contemporary computers.</a:t>
            </a:r>
          </a:p>
          <a:p>
            <a:pPr algn="just">
              <a:spcBef>
                <a:spcPts val="1800"/>
              </a:spcBef>
            </a:pPr>
            <a:r>
              <a:rPr lang="en-US" sz="2400" dirty="0" smtClean="0"/>
              <a:t>A </a:t>
            </a:r>
            <a:r>
              <a:rPr lang="en-US" sz="2400" b="1" dirty="0" smtClean="0"/>
              <a:t>cache miss</a:t>
            </a:r>
            <a:r>
              <a:rPr lang="en-US" sz="2400" dirty="0" smtClean="0"/>
              <a:t> at the highest level in the cache hierarchy is expensive because it implies the data must be fetched from main memory before it can be used. If this situation happens frequently on a single-processor system, it can severely reduce program performance.</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a:t>
            </a:fld>
            <a:endParaRPr lang="zh-TW" altLang="en-U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164"/>
            <a:ext cx="8229600" cy="1143000"/>
          </a:xfrm>
        </p:spPr>
        <p:txBody>
          <a:bodyPr/>
          <a:lstStyle/>
          <a:p>
            <a:r>
              <a:rPr lang="en-US" dirty="0" smtClean="0"/>
              <a:t>Sequential Matrix Multiplication</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30</a:t>
            </a:fld>
            <a:endParaRPr lang="zh-TW" altLang="en-US"/>
          </a:p>
        </p:txBody>
      </p:sp>
      <p:pic>
        <p:nvPicPr>
          <p:cNvPr id="45058" name="Picture 2"/>
          <p:cNvPicPr>
            <a:picLocks noGrp="1" noChangeAspect="1" noChangeArrowheads="1"/>
          </p:cNvPicPr>
          <p:nvPr>
            <p:ph idx="1"/>
          </p:nvPr>
        </p:nvPicPr>
        <p:blipFill>
          <a:blip r:embed="rId3" cstate="print"/>
          <a:srcRect/>
          <a:stretch>
            <a:fillRect/>
          </a:stretch>
        </p:blipFill>
        <p:spPr bwMode="auto">
          <a:xfrm>
            <a:off x="4194192" y="1321485"/>
            <a:ext cx="3580643" cy="5299102"/>
          </a:xfrm>
          <a:prstGeom prst="rect">
            <a:avLst/>
          </a:prstGeom>
          <a:noFill/>
          <a:ln w="31750">
            <a:solidFill>
              <a:schemeClr val="accent6">
                <a:lumMod val="50000"/>
              </a:schemeClr>
            </a:solidFill>
            <a:miter lim="800000"/>
            <a:headEnd/>
            <a:tailEnd/>
          </a:ln>
        </p:spPr>
      </p:pic>
      <p:graphicFrame>
        <p:nvGraphicFramePr>
          <p:cNvPr id="45059" name="Object 3"/>
          <p:cNvGraphicFramePr>
            <a:graphicFrameLocks noChangeAspect="1"/>
          </p:cNvGraphicFramePr>
          <p:nvPr/>
        </p:nvGraphicFramePr>
        <p:xfrm>
          <a:off x="750000" y="2000250"/>
          <a:ext cx="2505075" cy="576263"/>
        </p:xfrm>
        <a:graphic>
          <a:graphicData uri="http://schemas.openxmlformats.org/presentationml/2006/ole">
            <p:oleObj spid="_x0000_s45059" name="Equation" r:id="rId4" imgW="1002865" imgH="228501" progId="Equation.DSMT4">
              <p:embed/>
            </p:oleObj>
          </a:graphicData>
        </a:graphic>
      </p:graphicFrame>
      <p:graphicFrame>
        <p:nvGraphicFramePr>
          <p:cNvPr id="45060" name="Object 4"/>
          <p:cNvGraphicFramePr>
            <a:graphicFrameLocks noChangeAspect="1"/>
          </p:cNvGraphicFramePr>
          <p:nvPr/>
        </p:nvGraphicFramePr>
        <p:xfrm>
          <a:off x="821411" y="3214686"/>
          <a:ext cx="2376487" cy="1077912"/>
        </p:xfrm>
        <a:graphic>
          <a:graphicData uri="http://schemas.openxmlformats.org/presentationml/2006/ole">
            <p:oleObj spid="_x0000_s45060" name="Equation" r:id="rId5" imgW="952200" imgH="431640" progId="Equation.DSMT4">
              <p:embed/>
            </p:oleObj>
          </a:graphicData>
        </a:graphic>
      </p:graphicFrame>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Matrix Multiplication</a:t>
            </a:r>
            <a:endParaRPr lang="en-US" dirty="0"/>
          </a:p>
        </p:txBody>
      </p:sp>
      <p:sp>
        <p:nvSpPr>
          <p:cNvPr id="3" name="Content Placeholder 2"/>
          <p:cNvSpPr>
            <a:spLocks noGrp="1"/>
          </p:cNvSpPr>
          <p:nvPr>
            <p:ph idx="1"/>
          </p:nvPr>
        </p:nvSpPr>
        <p:spPr/>
        <p:txBody>
          <a:bodyPr>
            <a:normAutofit/>
          </a:bodyPr>
          <a:lstStyle/>
          <a:p>
            <a:pPr algn="just"/>
            <a:r>
              <a:rPr lang="en-US" sz="2400" dirty="0" smtClean="0"/>
              <a:t>A sequential algorithm implementing matrix multiplication appears in Figure 11.1.</a:t>
            </a:r>
          </a:p>
          <a:p>
            <a:pPr>
              <a:spcBef>
                <a:spcPts val="1200"/>
              </a:spcBef>
            </a:pPr>
            <a:r>
              <a:rPr lang="en-US" sz="2400" dirty="0" smtClean="0"/>
              <a:t>The algorithm requires </a:t>
            </a:r>
            <a:r>
              <a:rPr lang="en-US" sz="2400" i="1" dirty="0" err="1" smtClean="0">
                <a:solidFill>
                  <a:schemeClr val="accent6">
                    <a:lumMod val="50000"/>
                  </a:schemeClr>
                </a:solidFill>
                <a:latin typeface="Times New Roman" pitchFamily="18" charset="0"/>
                <a:cs typeface="Times New Roman" pitchFamily="18" charset="0"/>
              </a:rPr>
              <a:t>lmn</a:t>
            </a:r>
            <a:r>
              <a:rPr lang="en-US" sz="2400" dirty="0" smtClean="0"/>
              <a:t> additions and the same number of multiplications.</a:t>
            </a:r>
          </a:p>
          <a:p>
            <a:pPr>
              <a:spcBef>
                <a:spcPts val="1200"/>
              </a:spcBef>
            </a:pPr>
            <a:r>
              <a:rPr lang="en-US" sz="2400" dirty="0" smtClean="0"/>
              <a:t>The time complexity of multiplying two </a:t>
            </a:r>
            <a:r>
              <a:rPr lang="en-US" sz="2400" i="1" dirty="0" smtClean="0">
                <a:latin typeface="Times New Roman" pitchFamily="18" charset="0"/>
                <a:cs typeface="Times New Roman" pitchFamily="18" charset="0"/>
              </a:rPr>
              <a:t>n</a:t>
            </a:r>
            <a:r>
              <a:rPr lang="en-US" sz="2400" dirty="0" smtClean="0"/>
              <a:t> x </a:t>
            </a:r>
            <a:r>
              <a:rPr lang="en-US" sz="2400" i="1" dirty="0" smtClean="0">
                <a:latin typeface="Times New Roman" pitchFamily="18" charset="0"/>
                <a:cs typeface="Times New Roman" pitchFamily="18" charset="0"/>
              </a:rPr>
              <a:t>n</a:t>
            </a:r>
            <a:r>
              <a:rPr lang="en-US" sz="2400" dirty="0" smtClean="0"/>
              <a:t> matrices using this sequential algorithm is </a:t>
            </a:r>
            <a:r>
              <a:rPr lang="el-GR" sz="2400" dirty="0" smtClean="0">
                <a:latin typeface="Times New Roman" pitchFamily="18" charset="0"/>
                <a:cs typeface="Times New Roman" pitchFamily="18" charset="0"/>
              </a:rPr>
              <a:t>Θ</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n</a:t>
            </a:r>
            <a:r>
              <a:rPr lang="en-US" sz="2400" baseline="30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31</a:t>
            </a:fld>
            <a:endParaRPr lang="zh-TW" altLang="en-US"/>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357322"/>
          </a:xfrm>
        </p:spPr>
        <p:txBody>
          <a:bodyPr>
            <a:normAutofit/>
          </a:bodyPr>
          <a:lstStyle/>
          <a:p>
            <a:r>
              <a:rPr lang="en-US" dirty="0" smtClean="0"/>
              <a:t>Sequential Matrix Multiplication</a:t>
            </a:r>
            <a:br>
              <a:rPr lang="en-US" dirty="0" smtClean="0"/>
            </a:br>
            <a:r>
              <a:rPr lang="en-US" sz="3600" dirty="0" smtClean="0"/>
              <a:t>- Experimental Results</a:t>
            </a:r>
            <a:endParaRPr lang="en-US" sz="36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32</a:t>
            </a:fld>
            <a:endParaRPr lang="zh-TW" altLang="en-US"/>
          </a:p>
        </p:txBody>
      </p:sp>
      <p:pic>
        <p:nvPicPr>
          <p:cNvPr id="46082" name="Picture 2"/>
          <p:cNvPicPr>
            <a:picLocks noGrp="1" noChangeAspect="1" noChangeArrowheads="1"/>
          </p:cNvPicPr>
          <p:nvPr>
            <p:ph idx="1"/>
          </p:nvPr>
        </p:nvPicPr>
        <p:blipFill>
          <a:blip r:embed="rId2" cstate="print"/>
          <a:srcRect/>
          <a:stretch>
            <a:fillRect/>
          </a:stretch>
        </p:blipFill>
        <p:spPr bwMode="auto">
          <a:xfrm>
            <a:off x="1782610" y="1595362"/>
            <a:ext cx="5646910" cy="514882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Experimental Results</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C00000"/>
                </a:solidFill>
              </a:rPr>
              <a:t>FLOPS</a:t>
            </a:r>
            <a:r>
              <a:rPr lang="en-US" sz="2400" dirty="0" smtClean="0"/>
              <a:t>: </a:t>
            </a:r>
            <a:r>
              <a:rPr lang="en-US" sz="2400" b="1" dirty="0" err="1" smtClean="0">
                <a:solidFill>
                  <a:schemeClr val="accent6">
                    <a:lumMod val="50000"/>
                  </a:schemeClr>
                </a:solidFill>
              </a:rPr>
              <a:t>FL</a:t>
            </a:r>
            <a:r>
              <a:rPr lang="en-US" sz="2400" dirty="0" err="1" smtClean="0"/>
              <a:t>oating</a:t>
            </a:r>
            <a:r>
              <a:rPr lang="en-US" sz="2400" dirty="0" smtClean="0"/>
              <a:t> point </a:t>
            </a:r>
            <a:r>
              <a:rPr lang="en-US" sz="2400" b="1" dirty="0" smtClean="0">
                <a:solidFill>
                  <a:schemeClr val="accent6">
                    <a:lumMod val="50000"/>
                  </a:schemeClr>
                </a:solidFill>
              </a:rPr>
              <a:t>O</a:t>
            </a:r>
            <a:r>
              <a:rPr lang="en-US" sz="2400" dirty="0" smtClean="0"/>
              <a:t>perations </a:t>
            </a:r>
            <a:r>
              <a:rPr lang="en-US" sz="2400" b="1" dirty="0" smtClean="0">
                <a:solidFill>
                  <a:schemeClr val="accent6">
                    <a:lumMod val="50000"/>
                  </a:schemeClr>
                </a:solidFill>
              </a:rPr>
              <a:t>P</a:t>
            </a:r>
            <a:r>
              <a:rPr lang="en-US" sz="2400" dirty="0" smtClean="0"/>
              <a:t>er </a:t>
            </a:r>
            <a:r>
              <a:rPr lang="en-US" sz="2400" b="1" dirty="0" smtClean="0">
                <a:solidFill>
                  <a:schemeClr val="accent6">
                    <a:lumMod val="50000"/>
                  </a:schemeClr>
                </a:solidFill>
              </a:rPr>
              <a:t>S</a:t>
            </a:r>
            <a:r>
              <a:rPr lang="en-US" sz="2400" dirty="0" smtClean="0"/>
              <a:t>econd</a:t>
            </a:r>
          </a:p>
          <a:p>
            <a:pPr>
              <a:spcBef>
                <a:spcPts val="2400"/>
              </a:spcBef>
            </a:pPr>
            <a:r>
              <a:rPr lang="en-US" sz="2400" dirty="0" smtClean="0"/>
              <a:t>In Figure 11.2,</a:t>
            </a:r>
          </a:p>
          <a:p>
            <a:pPr lvl="1" algn="just">
              <a:spcBef>
                <a:spcPts val="1200"/>
              </a:spcBef>
            </a:pPr>
            <a:r>
              <a:rPr lang="en-US" sz="2300" dirty="0" smtClean="0"/>
              <a:t>For smaller matrices, the execution speed is about 220 megaflops.</a:t>
            </a:r>
          </a:p>
          <a:p>
            <a:pPr lvl="1" algn="just">
              <a:spcBef>
                <a:spcPts val="1200"/>
              </a:spcBef>
            </a:pPr>
            <a:r>
              <a:rPr lang="en-US" sz="2300" dirty="0" smtClean="0"/>
              <a:t>For larger matrices, the execution speed is about 80 megaflops.</a:t>
            </a:r>
          </a:p>
          <a:p>
            <a:pPr lvl="1" algn="just">
              <a:spcBef>
                <a:spcPts val="1200"/>
              </a:spcBef>
            </a:pPr>
            <a:r>
              <a:rPr lang="en-US" sz="2300" dirty="0" smtClean="0"/>
              <a:t>What accounts for this drop in performance?</a:t>
            </a:r>
            <a:endParaRPr lang="en-US" sz="23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33</a:t>
            </a:fld>
            <a:endParaRPr lang="zh-TW" altLang="en-US"/>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Matrix Multiplication</a:t>
            </a:r>
            <a:endParaRPr lang="en-US" dirty="0"/>
          </a:p>
        </p:txBody>
      </p:sp>
      <p:sp>
        <p:nvSpPr>
          <p:cNvPr id="3" name="Content Placeholder 2"/>
          <p:cNvSpPr>
            <a:spLocks noGrp="1"/>
          </p:cNvSpPr>
          <p:nvPr>
            <p:ph idx="1"/>
          </p:nvPr>
        </p:nvSpPr>
        <p:spPr>
          <a:xfrm>
            <a:off x="433450" y="1600200"/>
            <a:ext cx="8229600" cy="4686320"/>
          </a:xfrm>
        </p:spPr>
        <p:txBody>
          <a:bodyPr>
            <a:normAutofit/>
          </a:bodyPr>
          <a:lstStyle/>
          <a:p>
            <a:pPr algn="just"/>
            <a:r>
              <a:rPr lang="en-US" sz="2400" dirty="0" smtClean="0"/>
              <a:t>During each iteration of the outer </a:t>
            </a:r>
            <a:r>
              <a:rPr lang="en-US" sz="2400" i="1" dirty="0" err="1" smtClean="0">
                <a:latin typeface="Times New Roman" pitchFamily="18" charset="0"/>
                <a:cs typeface="Times New Roman" pitchFamily="18" charset="0"/>
              </a:rPr>
              <a:t>i</a:t>
            </a:r>
            <a:r>
              <a:rPr lang="en-US" sz="2400" dirty="0" smtClean="0"/>
              <a:t> loop, every element of matrix </a:t>
            </a:r>
            <a:r>
              <a:rPr lang="en-US" sz="2400" i="1" dirty="0" smtClean="0">
                <a:latin typeface="Times New Roman" pitchFamily="18" charset="0"/>
                <a:cs typeface="Times New Roman" pitchFamily="18" charset="0"/>
              </a:rPr>
              <a:t>B</a:t>
            </a:r>
            <a:r>
              <a:rPr lang="en-US" sz="2400" dirty="0" smtClean="0"/>
              <a:t> is read.  (Figure 11.3)</a:t>
            </a:r>
          </a:p>
          <a:p>
            <a:pPr algn="just">
              <a:spcBef>
                <a:spcPts val="1800"/>
              </a:spcBef>
            </a:pPr>
            <a:r>
              <a:rPr lang="en-US" sz="2400" dirty="0" smtClean="0"/>
              <a:t>If matrix </a:t>
            </a:r>
            <a:r>
              <a:rPr lang="en-US" sz="2400" i="1" dirty="0" smtClean="0">
                <a:latin typeface="Times New Roman" pitchFamily="18" charset="0"/>
                <a:cs typeface="Times New Roman" pitchFamily="18" charset="0"/>
              </a:rPr>
              <a:t>B</a:t>
            </a:r>
            <a:r>
              <a:rPr lang="en-US" sz="2400" dirty="0" smtClean="0"/>
              <a:t> is too large for the </a:t>
            </a:r>
            <a:r>
              <a:rPr lang="en-US" sz="2400" b="1" dirty="0" smtClean="0"/>
              <a:t>cache</a:t>
            </a:r>
            <a:r>
              <a:rPr lang="en-US" sz="2400" dirty="0" smtClean="0"/>
              <a:t>, then later elements read into cache displace earlier elements read into cache, meaning that in the next iteration of the loop indexed by </a:t>
            </a:r>
            <a:r>
              <a:rPr lang="en-US" sz="2400" i="1" dirty="0" err="1" smtClean="0">
                <a:latin typeface="Times New Roman" pitchFamily="18" charset="0"/>
                <a:cs typeface="Times New Roman" pitchFamily="18" charset="0"/>
              </a:rPr>
              <a:t>i</a:t>
            </a:r>
            <a:r>
              <a:rPr lang="en-US" sz="2400" dirty="0" smtClean="0"/>
              <a:t>, all of the elements of </a:t>
            </a:r>
            <a:r>
              <a:rPr lang="en-US" sz="2400" i="1" dirty="0" smtClean="0">
                <a:latin typeface="Times New Roman" pitchFamily="18" charset="0"/>
                <a:cs typeface="Times New Roman" pitchFamily="18" charset="0"/>
              </a:rPr>
              <a:t>B</a:t>
            </a:r>
            <a:r>
              <a:rPr lang="en-US" sz="2400" dirty="0" smtClean="0"/>
              <a:t> will need to be read into cache again.</a:t>
            </a:r>
          </a:p>
          <a:p>
            <a:pPr algn="just">
              <a:spcBef>
                <a:spcPts val="1800"/>
              </a:spcBef>
            </a:pPr>
            <a:r>
              <a:rPr lang="en-US" sz="2400" dirty="0" smtClean="0"/>
              <a:t>Hence once the matrices reach a certain size, the cache hit rate falls dramatically, lowering the performance of the CPU.</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34</a:t>
            </a:fld>
            <a:endParaRPr lang="zh-TW" altLang="en-US"/>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Matrix Multiplication</a:t>
            </a:r>
            <a:endParaRPr lang="en-US" dirty="0"/>
          </a:p>
        </p:txBody>
      </p:sp>
      <p:pic>
        <p:nvPicPr>
          <p:cNvPr id="5" name="Content Placeholder 4" descr="Fig_11_03.png"/>
          <p:cNvPicPr>
            <a:picLocks noGrp="1" noChangeAspect="1"/>
          </p:cNvPicPr>
          <p:nvPr>
            <p:ph idx="1"/>
          </p:nvPr>
        </p:nvPicPr>
        <p:blipFill>
          <a:blip r:embed="rId2" cstate="print"/>
          <a:stretch>
            <a:fillRect/>
          </a:stretch>
        </p:blipFill>
        <p:spPr>
          <a:xfrm>
            <a:off x="916787" y="2095428"/>
            <a:ext cx="7270110" cy="3810330"/>
          </a:xfrm>
        </p:spPr>
      </p:pic>
      <p:sp>
        <p:nvSpPr>
          <p:cNvPr id="4" name="Slide Number Placeholder 3"/>
          <p:cNvSpPr>
            <a:spLocks noGrp="1"/>
          </p:cNvSpPr>
          <p:nvPr>
            <p:ph type="sldNum" sz="quarter" idx="12"/>
          </p:nvPr>
        </p:nvSpPr>
        <p:spPr/>
        <p:txBody>
          <a:bodyPr/>
          <a:lstStyle/>
          <a:p>
            <a:fld id="{73DA0BB7-265A-403C-9275-D587AB510EDC}" type="slidenum">
              <a:rPr lang="zh-TW" altLang="en-US" smtClean="0"/>
              <a:pPr/>
              <a:t>35</a:t>
            </a:fld>
            <a:endParaRPr lang="zh-TW" altLang="en-US"/>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274786"/>
          </a:xfrm>
        </p:spPr>
        <p:txBody>
          <a:bodyPr>
            <a:normAutofit fontScale="90000"/>
          </a:bodyPr>
          <a:lstStyle/>
          <a:p>
            <a:r>
              <a:rPr lang="en-US" dirty="0" smtClean="0"/>
              <a:t>Sequential Matrix Multiplication</a:t>
            </a:r>
            <a:br>
              <a:rPr lang="en-US" dirty="0" smtClean="0"/>
            </a:br>
            <a:r>
              <a:rPr lang="en-US" sz="3600" dirty="0" smtClean="0"/>
              <a:t>- About Experimental Results</a:t>
            </a:r>
            <a:endParaRPr lang="en-US" sz="3600" dirty="0"/>
          </a:p>
        </p:txBody>
      </p:sp>
      <p:sp>
        <p:nvSpPr>
          <p:cNvPr id="3" name="Content Placeholder 2"/>
          <p:cNvSpPr>
            <a:spLocks noGrp="1"/>
          </p:cNvSpPr>
          <p:nvPr>
            <p:ph idx="1"/>
          </p:nvPr>
        </p:nvSpPr>
        <p:spPr>
          <a:xfrm>
            <a:off x="457200" y="1714488"/>
            <a:ext cx="8229600" cy="4572032"/>
          </a:xfrm>
        </p:spPr>
        <p:txBody>
          <a:bodyPr>
            <a:normAutofit/>
          </a:bodyPr>
          <a:lstStyle/>
          <a:p>
            <a:r>
              <a:rPr lang="en-US" sz="2400" dirty="0" smtClean="0"/>
              <a:t>The CPU used for benchmarking has a 256 KB cache</a:t>
            </a:r>
          </a:p>
          <a:p>
            <a:pPr lvl="1">
              <a:buFont typeface="Wingdings" pitchFamily="2" charset="2"/>
              <a:buChar char="Ø"/>
            </a:pPr>
            <a:r>
              <a:rPr lang="en-US" sz="2000" dirty="0" smtClean="0"/>
              <a:t>256 KB = 256 x 1024 Bytes = 262,144 Bytes</a:t>
            </a:r>
          </a:p>
          <a:p>
            <a:pPr>
              <a:spcBef>
                <a:spcPts val="1800"/>
              </a:spcBef>
            </a:pPr>
            <a:r>
              <a:rPr lang="en-US" sz="2400" dirty="0" smtClean="0"/>
              <a:t>We are multiplying double-precision floating-point numbers.</a:t>
            </a:r>
          </a:p>
          <a:p>
            <a:pPr lvl="1">
              <a:buFont typeface="Wingdings" pitchFamily="2" charset="2"/>
              <a:buChar char="Ø"/>
            </a:pPr>
            <a:r>
              <a:rPr lang="en-US" sz="2000" dirty="0" smtClean="0"/>
              <a:t>each matrix element fills 8 Bytes.</a:t>
            </a:r>
          </a:p>
          <a:p>
            <a:pPr>
              <a:spcBef>
                <a:spcPts val="1800"/>
              </a:spcBef>
            </a:pPr>
            <a:r>
              <a:rPr lang="en-US" sz="2400" dirty="0" smtClean="0"/>
              <a:t>Hence the cache can hold at most 32,768 matrix elements.</a:t>
            </a:r>
          </a:p>
          <a:p>
            <a:pPr lvl="1">
              <a:buFont typeface="Wingdings" pitchFamily="2" charset="2"/>
              <a:buChar char="Ø"/>
            </a:pPr>
            <a:r>
              <a:rPr lang="en-US" sz="2000" dirty="0" smtClean="0"/>
              <a:t>262,144 / 8 = 32,768</a:t>
            </a:r>
          </a:p>
          <a:p>
            <a:pPr>
              <a:spcBef>
                <a:spcPts val="1800"/>
              </a:spcBef>
            </a:pPr>
            <a:r>
              <a:rPr lang="en-US" sz="2400" dirty="0" smtClean="0"/>
              <a:t>The square root of 32,768 is about 181.</a:t>
            </a:r>
          </a:p>
          <a:p>
            <a:pPr algn="just">
              <a:spcBef>
                <a:spcPts val="1800"/>
              </a:spcBef>
            </a:pPr>
            <a:r>
              <a:rPr lang="en-US" sz="2400" dirty="0" smtClean="0"/>
              <a:t>The performance of the algorithm reflects that when </a:t>
            </a:r>
            <a:r>
              <a:rPr lang="en-US" sz="2400" b="1" i="1" dirty="0" smtClean="0">
                <a:solidFill>
                  <a:schemeClr val="accent6">
                    <a:lumMod val="50000"/>
                  </a:schemeClr>
                </a:solidFill>
                <a:latin typeface="Times New Roman" pitchFamily="18" charset="0"/>
                <a:cs typeface="Times New Roman" pitchFamily="18" charset="0"/>
              </a:rPr>
              <a:t>n</a:t>
            </a:r>
            <a:r>
              <a:rPr lang="en-US" sz="2400" b="1" dirty="0" smtClean="0">
                <a:solidFill>
                  <a:schemeClr val="accent6">
                    <a:lumMod val="50000"/>
                  </a:schemeClr>
                </a:solidFill>
              </a:rPr>
              <a:t> </a:t>
            </a:r>
            <a:r>
              <a:rPr lang="en-US" sz="2400" b="1" dirty="0" smtClean="0">
                <a:solidFill>
                  <a:schemeClr val="accent6">
                    <a:lumMod val="50000"/>
                  </a:schemeClr>
                </a:solidFill>
                <a:latin typeface="Times New Roman" pitchFamily="18" charset="0"/>
                <a:cs typeface="Times New Roman" pitchFamily="18" charset="0"/>
              </a:rPr>
              <a:t>&lt;= 150</a:t>
            </a:r>
            <a:r>
              <a:rPr lang="en-US" sz="2400" dirty="0" smtClean="0"/>
              <a:t>, the cache hit rate is much higher than when </a:t>
            </a:r>
            <a:r>
              <a:rPr lang="en-US" sz="2400" b="1" i="1" dirty="0" smtClean="0">
                <a:solidFill>
                  <a:schemeClr val="accent6">
                    <a:lumMod val="50000"/>
                  </a:schemeClr>
                </a:solidFill>
                <a:latin typeface="Times New Roman" pitchFamily="18" charset="0"/>
                <a:cs typeface="Times New Roman" pitchFamily="18" charset="0"/>
              </a:rPr>
              <a:t>n</a:t>
            </a:r>
            <a:r>
              <a:rPr lang="en-US" sz="2400" b="1" dirty="0" smtClean="0">
                <a:solidFill>
                  <a:schemeClr val="accent6">
                    <a:lumMod val="50000"/>
                  </a:schemeClr>
                </a:solidFill>
              </a:rPr>
              <a:t> </a:t>
            </a:r>
            <a:r>
              <a:rPr lang="en-US" sz="2400" b="1" dirty="0" smtClean="0">
                <a:solidFill>
                  <a:schemeClr val="accent6">
                    <a:lumMod val="50000"/>
                  </a:schemeClr>
                </a:solidFill>
                <a:latin typeface="Times New Roman" pitchFamily="18" charset="0"/>
                <a:cs typeface="Times New Roman" pitchFamily="18" charset="0"/>
              </a:rPr>
              <a:t>&gt;= 200</a:t>
            </a:r>
            <a:r>
              <a:rPr lang="en-US" sz="2400" dirty="0" smtClean="0"/>
              <a:t>.</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36</a:t>
            </a:fld>
            <a:endParaRPr lang="zh-TW" altLang="en-US"/>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357322"/>
          </a:xfrm>
        </p:spPr>
        <p:txBody>
          <a:bodyPr>
            <a:normAutofit/>
          </a:bodyPr>
          <a:lstStyle/>
          <a:p>
            <a:r>
              <a:rPr lang="en-US" dirty="0" smtClean="0"/>
              <a:t>Sequential Matrix Multiplication</a:t>
            </a:r>
            <a:br>
              <a:rPr lang="en-US" dirty="0" smtClean="0"/>
            </a:br>
            <a:r>
              <a:rPr lang="en-US" sz="3600" dirty="0" smtClean="0"/>
              <a:t>- Experimental Results</a:t>
            </a:r>
            <a:endParaRPr lang="en-US" sz="36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37</a:t>
            </a:fld>
            <a:endParaRPr lang="zh-TW" altLang="en-US"/>
          </a:p>
        </p:txBody>
      </p:sp>
      <p:pic>
        <p:nvPicPr>
          <p:cNvPr id="46082" name="Picture 2"/>
          <p:cNvPicPr>
            <a:picLocks noGrp="1" noChangeAspect="1" noChangeArrowheads="1"/>
          </p:cNvPicPr>
          <p:nvPr>
            <p:ph idx="1"/>
          </p:nvPr>
        </p:nvPicPr>
        <p:blipFill>
          <a:blip r:embed="rId2" cstate="print"/>
          <a:srcRect/>
          <a:stretch>
            <a:fillRect/>
          </a:stretch>
        </p:blipFill>
        <p:spPr bwMode="auto">
          <a:xfrm>
            <a:off x="1782610" y="1595362"/>
            <a:ext cx="5646910" cy="514882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000132"/>
          </a:xfrm>
        </p:spPr>
        <p:txBody>
          <a:bodyPr>
            <a:normAutofit fontScale="90000"/>
          </a:bodyPr>
          <a:lstStyle/>
          <a:p>
            <a:r>
              <a:rPr lang="en-US" dirty="0" smtClean="0"/>
              <a:t>Recursive, Block-Oriented Algorithm</a:t>
            </a:r>
            <a:endParaRPr lang="en-US" dirty="0"/>
          </a:p>
        </p:txBody>
      </p:sp>
      <p:sp>
        <p:nvSpPr>
          <p:cNvPr id="3" name="Content Placeholder 2"/>
          <p:cNvSpPr>
            <a:spLocks noGrp="1"/>
          </p:cNvSpPr>
          <p:nvPr>
            <p:ph idx="1"/>
          </p:nvPr>
        </p:nvSpPr>
        <p:spPr>
          <a:xfrm>
            <a:off x="457200" y="1262110"/>
            <a:ext cx="8229600" cy="4238592"/>
          </a:xfrm>
        </p:spPr>
        <p:txBody>
          <a:bodyPr>
            <a:normAutofit/>
          </a:bodyPr>
          <a:lstStyle/>
          <a:p>
            <a:pPr algn="just"/>
            <a:r>
              <a:rPr lang="en-US" sz="2300" dirty="0" smtClean="0"/>
              <a:t>In order to perform the matrix multiplication </a:t>
            </a:r>
            <a:r>
              <a:rPr lang="en-US" sz="2300" i="1" dirty="0" smtClean="0">
                <a:latin typeface="Times New Roman" pitchFamily="18" charset="0"/>
                <a:cs typeface="Times New Roman" pitchFamily="18" charset="0"/>
              </a:rPr>
              <a:t>AB</a:t>
            </a:r>
            <a:r>
              <a:rPr lang="en-US" sz="2300" dirty="0" smtClean="0"/>
              <a:t>, the number of columns of </a:t>
            </a:r>
            <a:r>
              <a:rPr lang="en-US" sz="2300" i="1" dirty="0" smtClean="0">
                <a:latin typeface="Times New Roman" pitchFamily="18" charset="0"/>
                <a:cs typeface="Times New Roman" pitchFamily="18" charset="0"/>
              </a:rPr>
              <a:t>A</a:t>
            </a:r>
            <a:r>
              <a:rPr lang="en-US" sz="2300" dirty="0" smtClean="0"/>
              <a:t> must be equal to the number of rows of </a:t>
            </a:r>
            <a:r>
              <a:rPr lang="en-US" sz="2300" i="1" dirty="0" smtClean="0">
                <a:latin typeface="Times New Roman" pitchFamily="18" charset="0"/>
                <a:cs typeface="Times New Roman" pitchFamily="18" charset="0"/>
              </a:rPr>
              <a:t>B</a:t>
            </a:r>
            <a:r>
              <a:rPr lang="en-US" sz="2300" dirty="0" smtClean="0"/>
              <a:t>.</a:t>
            </a:r>
          </a:p>
          <a:p>
            <a:pPr algn="just">
              <a:spcBef>
                <a:spcPts val="1200"/>
              </a:spcBef>
            </a:pPr>
            <a:r>
              <a:rPr lang="en-US" sz="2300" dirty="0" smtClean="0"/>
              <a:t>Assume that </a:t>
            </a:r>
            <a:r>
              <a:rPr lang="en-US" sz="2300" i="1" dirty="0" smtClean="0">
                <a:latin typeface="Times New Roman" pitchFamily="18" charset="0"/>
                <a:cs typeface="Times New Roman" pitchFamily="18" charset="0"/>
              </a:rPr>
              <a:t>A</a:t>
            </a:r>
            <a:r>
              <a:rPr lang="en-US" sz="2300" dirty="0" smtClean="0"/>
              <a:t> has </a:t>
            </a:r>
            <a:r>
              <a:rPr lang="en-US" sz="2300" i="1" dirty="0" smtClean="0">
                <a:latin typeface="Times New Roman" pitchFamily="18" charset="0"/>
                <a:cs typeface="Times New Roman" pitchFamily="18" charset="0"/>
              </a:rPr>
              <a:t>l</a:t>
            </a:r>
            <a:r>
              <a:rPr lang="en-US" sz="2300" dirty="0" smtClean="0"/>
              <a:t> rows and </a:t>
            </a:r>
            <a:r>
              <a:rPr lang="en-US" sz="2300" i="1" dirty="0" smtClean="0">
                <a:latin typeface="Times New Roman" pitchFamily="18" charset="0"/>
                <a:cs typeface="Times New Roman" pitchFamily="18" charset="0"/>
              </a:rPr>
              <a:t>m</a:t>
            </a:r>
            <a:r>
              <a:rPr lang="en-US" sz="2300" dirty="0" smtClean="0"/>
              <a:t> columns, while </a:t>
            </a:r>
            <a:r>
              <a:rPr lang="en-US" sz="2300" i="1" dirty="0" smtClean="0">
                <a:latin typeface="Times New Roman" pitchFamily="18" charset="0"/>
                <a:cs typeface="Times New Roman" pitchFamily="18" charset="0"/>
              </a:rPr>
              <a:t>B</a:t>
            </a:r>
            <a:r>
              <a:rPr lang="en-US" sz="2300" dirty="0" smtClean="0"/>
              <a:t> has </a:t>
            </a:r>
            <a:r>
              <a:rPr lang="en-US" sz="2300" i="1" dirty="0" smtClean="0">
                <a:latin typeface="Times New Roman" pitchFamily="18" charset="0"/>
                <a:cs typeface="Times New Roman" pitchFamily="18" charset="0"/>
              </a:rPr>
              <a:t>m</a:t>
            </a:r>
            <a:r>
              <a:rPr lang="en-US" sz="2300" dirty="0" smtClean="0"/>
              <a:t> rows and </a:t>
            </a:r>
            <a:r>
              <a:rPr lang="en-US" sz="2300" i="1" dirty="0" smtClean="0">
                <a:latin typeface="Times New Roman" pitchFamily="18" charset="0"/>
                <a:cs typeface="Times New Roman" pitchFamily="18" charset="0"/>
              </a:rPr>
              <a:t>n</a:t>
            </a:r>
            <a:r>
              <a:rPr lang="en-US" sz="2300" dirty="0" smtClean="0"/>
              <a:t> columns.</a:t>
            </a:r>
          </a:p>
          <a:p>
            <a:pPr algn="just">
              <a:spcBef>
                <a:spcPts val="1200"/>
              </a:spcBef>
            </a:pPr>
            <a:r>
              <a:rPr lang="en-US" sz="2300" dirty="0" smtClean="0"/>
              <a:t>If we divide </a:t>
            </a:r>
            <a:r>
              <a:rPr lang="en-US" sz="2300" i="1" dirty="0" smtClean="0">
                <a:latin typeface="Times New Roman" pitchFamily="18" charset="0"/>
                <a:cs typeface="Times New Roman" pitchFamily="18" charset="0"/>
              </a:rPr>
              <a:t>A</a:t>
            </a:r>
            <a:r>
              <a:rPr lang="en-US" sz="2300" dirty="0" smtClean="0"/>
              <a:t> into four matrices, and divide </a:t>
            </a:r>
            <a:r>
              <a:rPr lang="en-US" sz="2300" i="1" dirty="0" smtClean="0">
                <a:latin typeface="Times New Roman" pitchFamily="18" charset="0"/>
                <a:cs typeface="Times New Roman" pitchFamily="18" charset="0"/>
              </a:rPr>
              <a:t>B</a:t>
            </a:r>
            <a:r>
              <a:rPr lang="en-US" sz="2300" dirty="0" smtClean="0"/>
              <a:t> into four matrices:</a:t>
            </a:r>
          </a:p>
          <a:p>
            <a:pPr algn="just">
              <a:spcBef>
                <a:spcPts val="1200"/>
              </a:spcBef>
            </a:pPr>
            <a:endParaRPr lang="en-US" sz="2300" dirty="0" smtClean="0"/>
          </a:p>
          <a:p>
            <a:pPr marL="0" indent="0" algn="just">
              <a:spcBef>
                <a:spcPts val="6000"/>
              </a:spcBef>
              <a:buNone/>
            </a:pPr>
            <a:r>
              <a:rPr lang="en-US" sz="2300" dirty="0" smtClean="0"/>
              <a:t>such that the number of columns in </a:t>
            </a:r>
            <a:r>
              <a:rPr lang="en-US" sz="2300" i="1" dirty="0" smtClean="0">
                <a:latin typeface="Times New Roman" pitchFamily="18" charset="0"/>
                <a:cs typeface="Times New Roman" pitchFamily="18" charset="0"/>
              </a:rPr>
              <a:t>A</a:t>
            </a:r>
            <a:r>
              <a:rPr lang="en-US" sz="2300" baseline="-25000" dirty="0" smtClean="0">
                <a:latin typeface="Times New Roman" pitchFamily="18" charset="0"/>
                <a:cs typeface="Times New Roman" pitchFamily="18" charset="0"/>
              </a:rPr>
              <a:t>00</a:t>
            </a:r>
            <a:r>
              <a:rPr lang="en-US" sz="2300" dirty="0" smtClean="0"/>
              <a:t> and </a:t>
            </a:r>
            <a:r>
              <a:rPr lang="en-US" sz="2300" i="1" dirty="0" smtClean="0">
                <a:latin typeface="Times New Roman" pitchFamily="18" charset="0"/>
                <a:cs typeface="Times New Roman" pitchFamily="18" charset="0"/>
              </a:rPr>
              <a:t>A</a:t>
            </a:r>
            <a:r>
              <a:rPr lang="en-US" sz="2300" baseline="-25000" dirty="0" smtClean="0">
                <a:latin typeface="Times New Roman" pitchFamily="18" charset="0"/>
                <a:cs typeface="Times New Roman" pitchFamily="18" charset="0"/>
              </a:rPr>
              <a:t>10</a:t>
            </a:r>
            <a:r>
              <a:rPr lang="en-US" sz="2300" dirty="0" smtClean="0"/>
              <a:t> is equal to the number of rows in </a:t>
            </a:r>
            <a:r>
              <a:rPr lang="en-US" sz="2300" i="1" dirty="0" smtClean="0">
                <a:latin typeface="Times New Roman" pitchFamily="18" charset="0"/>
                <a:cs typeface="Times New Roman" pitchFamily="18" charset="0"/>
              </a:rPr>
              <a:t>B</a:t>
            </a:r>
            <a:r>
              <a:rPr lang="en-US" sz="2300" baseline="-25000" dirty="0" smtClean="0">
                <a:latin typeface="Times New Roman" pitchFamily="18" charset="0"/>
                <a:cs typeface="Times New Roman" pitchFamily="18" charset="0"/>
              </a:rPr>
              <a:t>00</a:t>
            </a:r>
            <a:r>
              <a:rPr lang="en-US" sz="2300" dirty="0" smtClean="0"/>
              <a:t> and </a:t>
            </a:r>
            <a:r>
              <a:rPr lang="en-US" sz="2300" i="1" dirty="0" smtClean="0">
                <a:latin typeface="Times New Roman" pitchFamily="18" charset="0"/>
                <a:cs typeface="Times New Roman" pitchFamily="18" charset="0"/>
              </a:rPr>
              <a:t>B</a:t>
            </a:r>
            <a:r>
              <a:rPr lang="en-US" sz="2300" baseline="-25000" dirty="0" smtClean="0">
                <a:latin typeface="Times New Roman" pitchFamily="18" charset="0"/>
                <a:cs typeface="Times New Roman" pitchFamily="18" charset="0"/>
              </a:rPr>
              <a:t>01</a:t>
            </a:r>
            <a:r>
              <a:rPr lang="en-US" sz="2300" dirty="0" smtClean="0"/>
              <a:t>, then the matrix product:</a:t>
            </a:r>
            <a:endParaRPr lang="en-US" sz="23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38</a:t>
            </a:fld>
            <a:endParaRPr lang="zh-TW" altLang="en-US"/>
          </a:p>
        </p:txBody>
      </p:sp>
      <p:graphicFrame>
        <p:nvGraphicFramePr>
          <p:cNvPr id="5" name="Object 4"/>
          <p:cNvGraphicFramePr>
            <a:graphicFrameLocks noChangeAspect="1"/>
          </p:cNvGraphicFramePr>
          <p:nvPr/>
        </p:nvGraphicFramePr>
        <p:xfrm>
          <a:off x="2143108" y="3494982"/>
          <a:ext cx="4414837" cy="969963"/>
        </p:xfrm>
        <a:graphic>
          <a:graphicData uri="http://schemas.openxmlformats.org/presentationml/2006/ole">
            <p:oleObj spid="_x0000_s47106" name="Equation" r:id="rId3" imgW="2197080" imgH="482400" progId="Equation.DSMT4">
              <p:embed/>
            </p:oleObj>
          </a:graphicData>
        </a:graphic>
      </p:graphicFrame>
      <p:graphicFrame>
        <p:nvGraphicFramePr>
          <p:cNvPr id="47107" name="Object 3"/>
          <p:cNvGraphicFramePr>
            <a:graphicFrameLocks noChangeAspect="1"/>
          </p:cNvGraphicFramePr>
          <p:nvPr/>
        </p:nvGraphicFramePr>
        <p:xfrm>
          <a:off x="2182641" y="5471308"/>
          <a:ext cx="4746625" cy="969963"/>
        </p:xfrm>
        <a:graphic>
          <a:graphicData uri="http://schemas.openxmlformats.org/presentationml/2006/ole">
            <p:oleObj spid="_x0000_s47107" name="Equation" r:id="rId4" imgW="2361960" imgH="482400" progId="Equation.DSMT4">
              <p:embed/>
            </p:oleObj>
          </a:graphicData>
        </a:graphic>
      </p:graphicFrame>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Recursive, Block-Oriented Algorithm</a:t>
            </a:r>
            <a:br>
              <a:rPr lang="en-US" dirty="0" smtClean="0"/>
            </a:br>
            <a:r>
              <a:rPr lang="en-US" sz="3100" dirty="0" smtClean="0"/>
              <a:t>(cont’d)</a:t>
            </a:r>
            <a:endParaRPr lang="en-US" sz="3100" dirty="0"/>
          </a:p>
        </p:txBody>
      </p:sp>
      <p:sp>
        <p:nvSpPr>
          <p:cNvPr id="3" name="Content Placeholder 2"/>
          <p:cNvSpPr>
            <a:spLocks noGrp="1"/>
          </p:cNvSpPr>
          <p:nvPr>
            <p:ph idx="1"/>
          </p:nvPr>
        </p:nvSpPr>
        <p:spPr/>
        <p:txBody>
          <a:bodyPr>
            <a:normAutofit/>
          </a:bodyPr>
          <a:lstStyle/>
          <a:p>
            <a:r>
              <a:rPr lang="en-US" sz="2400" dirty="0" smtClean="0"/>
              <a:t>Our goal is to compute the matrix product </a:t>
            </a:r>
            <a:r>
              <a:rPr lang="en-US" sz="2400" i="1"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rPr>
              <a:t>AB</a:t>
            </a:r>
            <a:r>
              <a:rPr lang="en-US" sz="2400" dirty="0" smtClean="0"/>
              <a:t>.</a:t>
            </a:r>
          </a:p>
          <a:p>
            <a:pPr algn="just">
              <a:spcBef>
                <a:spcPts val="1800"/>
              </a:spcBef>
            </a:pPr>
            <a:r>
              <a:rPr lang="en-US" sz="2400" dirty="0" smtClean="0"/>
              <a:t>If matrix </a:t>
            </a:r>
            <a:r>
              <a:rPr lang="en-US" sz="2400" i="1" dirty="0" smtClean="0">
                <a:latin typeface="Times New Roman" pitchFamily="18" charset="0"/>
                <a:cs typeface="Times New Roman" pitchFamily="18" charset="0"/>
              </a:rPr>
              <a:t>B</a:t>
            </a:r>
            <a:r>
              <a:rPr lang="en-US" sz="2400" dirty="0" smtClean="0"/>
              <a:t> is too large to fit into cache, we can divide it into four pieces and use the idea of block matrix multiplication to compute </a:t>
            </a:r>
            <a:r>
              <a:rPr lang="en-US" sz="2400" i="1" dirty="0" smtClean="0">
                <a:latin typeface="Times New Roman" pitchFamily="18" charset="0"/>
                <a:cs typeface="Times New Roman" pitchFamily="18" charset="0"/>
              </a:rPr>
              <a:t>C</a:t>
            </a:r>
            <a:r>
              <a:rPr lang="en-US" sz="2400" dirty="0" smtClean="0"/>
              <a:t>.</a:t>
            </a:r>
          </a:p>
          <a:p>
            <a:pPr algn="just">
              <a:spcBef>
                <a:spcPts val="1800"/>
              </a:spcBef>
            </a:pPr>
            <a:r>
              <a:rPr lang="en-US" sz="2400" dirty="0" smtClean="0"/>
              <a:t>If block </a:t>
            </a:r>
            <a:r>
              <a:rPr lang="en-US" sz="2400" i="1" dirty="0" err="1" smtClean="0">
                <a:latin typeface="Times New Roman" pitchFamily="18" charset="0"/>
                <a:cs typeface="Times New Roman" pitchFamily="18" charset="0"/>
              </a:rPr>
              <a:t>B</a:t>
            </a:r>
            <a:r>
              <a:rPr lang="en-US" sz="2400" i="1" baseline="-25000" dirty="0" err="1" smtClean="0">
                <a:latin typeface="Times New Roman" pitchFamily="18" charset="0"/>
                <a:cs typeface="Times New Roman" pitchFamily="18" charset="0"/>
              </a:rPr>
              <a:t>i</a:t>
            </a:r>
            <a:r>
              <a:rPr lang="en-US" sz="2400" baseline="-25000" dirty="0" err="1" smtClean="0">
                <a:latin typeface="Times New Roman" pitchFamily="18" charset="0"/>
                <a:cs typeface="Times New Roman" pitchFamily="18" charset="0"/>
              </a:rPr>
              <a:t>,</a:t>
            </a:r>
            <a:r>
              <a:rPr lang="en-US" sz="2400" i="1" baseline="-25000" dirty="0" err="1" smtClean="0">
                <a:latin typeface="Times New Roman" pitchFamily="18" charset="0"/>
                <a:cs typeface="Times New Roman" pitchFamily="18" charset="0"/>
              </a:rPr>
              <a:t>j</a:t>
            </a:r>
            <a:r>
              <a:rPr lang="en-US" sz="2400" dirty="0" smtClean="0"/>
              <a:t> is too large to fit into cache, we can apply this idea recursively until we have blocks that do fit into cache</a:t>
            </a:r>
          </a:p>
          <a:p>
            <a:pPr algn="just">
              <a:spcBef>
                <a:spcPts val="2400"/>
              </a:spcBef>
            </a:pPr>
            <a:r>
              <a:rPr lang="en-US" sz="2200" dirty="0" smtClean="0"/>
              <a:t>See Figure 11.4 for the resulting recursive algorithm.</a:t>
            </a:r>
          </a:p>
          <a:p>
            <a:pPr algn="just">
              <a:spcBef>
                <a:spcPts val="1200"/>
              </a:spcBef>
            </a:pPr>
            <a:r>
              <a:rPr lang="en-US" sz="2200" dirty="0" smtClean="0"/>
              <a:t>See Figure 11.5 for the illustration of how the algorithm works.</a:t>
            </a:r>
          </a:p>
          <a:p>
            <a:pPr algn="just">
              <a:spcBef>
                <a:spcPts val="1200"/>
              </a:spcBef>
            </a:pPr>
            <a:r>
              <a:rPr lang="en-US" sz="2200" dirty="0" smtClean="0"/>
              <a:t>See Figure 11.6 for the experimental results.</a:t>
            </a:r>
            <a:endParaRPr lang="en-US" sz="22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39</a:t>
            </a:fld>
            <a:endParaRPr lang="zh-TW" alt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(cont’d)</a:t>
            </a:r>
            <a:endParaRPr lang="en-US" dirty="0"/>
          </a:p>
        </p:txBody>
      </p:sp>
      <p:sp>
        <p:nvSpPr>
          <p:cNvPr id="3" name="Content Placeholder 2"/>
          <p:cNvSpPr>
            <a:spLocks noGrp="1"/>
          </p:cNvSpPr>
          <p:nvPr>
            <p:ph idx="1"/>
          </p:nvPr>
        </p:nvSpPr>
        <p:spPr/>
        <p:txBody>
          <a:bodyPr>
            <a:normAutofit/>
          </a:bodyPr>
          <a:lstStyle/>
          <a:p>
            <a:pPr algn="just"/>
            <a:r>
              <a:rPr lang="en-US" sz="2400" dirty="0" smtClean="0"/>
              <a:t>On a shared-memory multiprocessor system, a miss at the highest cache level causes additional traffic on the system interconnect. No matter how fast this interconnect is, parallel performance degrades because none of the systems on the market today have an interconnect with sufficient bandwidth to sustain frequent cache misses simultaneously by all processors (or cores) in the system.</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a:t>
            </a:fld>
            <a:endParaRPr lang="zh-TW" altLang="en-US"/>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DA0BB7-265A-403C-9275-D587AB510EDC}" type="slidenum">
              <a:rPr lang="zh-TW" altLang="en-US" smtClean="0"/>
              <a:pPr/>
              <a:t>40</a:t>
            </a:fld>
            <a:endParaRPr lang="zh-TW" altLang="en-US"/>
          </a:p>
        </p:txBody>
      </p:sp>
      <p:pic>
        <p:nvPicPr>
          <p:cNvPr id="48130" name="Picture 2"/>
          <p:cNvPicPr>
            <a:picLocks noChangeAspect="1" noChangeArrowheads="1"/>
          </p:cNvPicPr>
          <p:nvPr/>
        </p:nvPicPr>
        <p:blipFill>
          <a:blip r:embed="rId2" cstate="print"/>
          <a:srcRect/>
          <a:stretch>
            <a:fillRect/>
          </a:stretch>
        </p:blipFill>
        <p:spPr bwMode="auto">
          <a:xfrm>
            <a:off x="2142473" y="66566"/>
            <a:ext cx="4715543" cy="672002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Recursive, Block-Oriented Algorithm</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41</a:t>
            </a:fld>
            <a:endParaRPr lang="zh-TW" altLang="en-US"/>
          </a:p>
        </p:txBody>
      </p:sp>
      <p:pic>
        <p:nvPicPr>
          <p:cNvPr id="7" name="Content Placeholder 6" descr="Fig_11_05.png"/>
          <p:cNvPicPr>
            <a:picLocks noGrp="1" noChangeAspect="1"/>
          </p:cNvPicPr>
          <p:nvPr>
            <p:ph idx="1"/>
          </p:nvPr>
        </p:nvPicPr>
        <p:blipFill>
          <a:blip r:embed="rId2" cstate="print"/>
          <a:stretch>
            <a:fillRect/>
          </a:stretch>
        </p:blipFill>
        <p:spPr>
          <a:xfrm>
            <a:off x="1071538" y="1714488"/>
            <a:ext cx="6876883" cy="4565081"/>
          </a:xfrm>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8"/>
          </a:xfrm>
        </p:spPr>
        <p:txBody>
          <a:bodyPr>
            <a:normAutofit fontScale="90000"/>
          </a:bodyPr>
          <a:lstStyle/>
          <a:p>
            <a:r>
              <a:rPr lang="en-US" dirty="0" smtClean="0"/>
              <a:t>Recursive, Block-Oriented Algorithm</a:t>
            </a:r>
            <a:br>
              <a:rPr lang="en-US" dirty="0" smtClean="0"/>
            </a:br>
            <a:r>
              <a:rPr lang="en-US" sz="3100" dirty="0" smtClean="0"/>
              <a:t>- Experimental Results</a:t>
            </a:r>
            <a:endParaRPr lang="en-US" sz="3100" dirty="0"/>
          </a:p>
        </p:txBody>
      </p:sp>
      <p:pic>
        <p:nvPicPr>
          <p:cNvPr id="5" name="Content Placeholder 4" descr="Fig_11_06.png"/>
          <p:cNvPicPr>
            <a:picLocks noGrp="1" noChangeAspect="1"/>
          </p:cNvPicPr>
          <p:nvPr>
            <p:ph idx="1"/>
          </p:nvPr>
        </p:nvPicPr>
        <p:blipFill>
          <a:blip r:embed="rId2" cstate="print"/>
          <a:stretch>
            <a:fillRect/>
          </a:stretch>
        </p:blipFill>
        <p:spPr>
          <a:xfrm>
            <a:off x="1616406" y="1389343"/>
            <a:ext cx="5944115" cy="5385368"/>
          </a:xfrm>
        </p:spPr>
      </p:pic>
      <p:sp>
        <p:nvSpPr>
          <p:cNvPr id="4" name="Slide Number Placeholder 3"/>
          <p:cNvSpPr>
            <a:spLocks noGrp="1"/>
          </p:cNvSpPr>
          <p:nvPr>
            <p:ph type="sldNum" sz="quarter" idx="12"/>
          </p:nvPr>
        </p:nvSpPr>
        <p:spPr/>
        <p:txBody>
          <a:bodyPr/>
          <a:lstStyle/>
          <a:p>
            <a:fld id="{73DA0BB7-265A-403C-9275-D587AB510EDC}" type="slidenum">
              <a:rPr lang="zh-TW" altLang="en-US" smtClean="0"/>
              <a:pPr/>
              <a:t>42</a:t>
            </a:fld>
            <a:endParaRPr lang="zh-TW" altLang="en-US"/>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Multi-level Caches</a:t>
            </a:r>
            <a:endParaRPr lang="en-US" dirty="0"/>
          </a:p>
        </p:txBody>
      </p:sp>
      <p:sp>
        <p:nvSpPr>
          <p:cNvPr id="3" name="Content Placeholder 2"/>
          <p:cNvSpPr>
            <a:spLocks noGrp="1"/>
          </p:cNvSpPr>
          <p:nvPr>
            <p:ph idx="1"/>
          </p:nvPr>
        </p:nvSpPr>
        <p:spPr>
          <a:xfrm>
            <a:off x="404846" y="1524112"/>
            <a:ext cx="8229600" cy="4929222"/>
          </a:xfrm>
        </p:spPr>
        <p:txBody>
          <a:bodyPr>
            <a:normAutofit/>
          </a:bodyPr>
          <a:lstStyle/>
          <a:p>
            <a:pPr algn="just"/>
            <a:r>
              <a:rPr lang="en-US" sz="2600" dirty="0" smtClean="0"/>
              <a:t>A fundamental tradeoff between cache latency and hit rate:</a:t>
            </a:r>
          </a:p>
          <a:p>
            <a:pPr lvl="1" algn="just">
              <a:buFont typeface="Wingdings" pitchFamily="2" charset="2"/>
              <a:buChar char="Ø"/>
            </a:pPr>
            <a:r>
              <a:rPr lang="en-US" sz="2300" dirty="0" smtClean="0"/>
              <a:t>Larger caches have better hit rates but longer latency. To address this tradeoff, many computers use multiple levels of cache, with small fast caches backed up by larger slower caches.</a:t>
            </a:r>
          </a:p>
          <a:p>
            <a:pPr lvl="1" algn="just">
              <a:spcBef>
                <a:spcPts val="1200"/>
              </a:spcBef>
              <a:buFont typeface="Wingdings" pitchFamily="2" charset="2"/>
              <a:buChar char="Ø"/>
            </a:pPr>
            <a:r>
              <a:rPr lang="en-US" sz="2300" dirty="0" smtClean="0"/>
              <a:t>Multi-level caches generally operate by checking the smallest </a:t>
            </a:r>
            <a:r>
              <a:rPr lang="en-US" sz="2300" b="1" dirty="0" smtClean="0"/>
              <a:t>Level 1</a:t>
            </a:r>
            <a:r>
              <a:rPr lang="en-US" sz="2300" dirty="0" smtClean="0"/>
              <a:t> (</a:t>
            </a:r>
            <a:r>
              <a:rPr lang="en-US" sz="2300" b="1" dirty="0" smtClean="0"/>
              <a:t>L1</a:t>
            </a:r>
            <a:r>
              <a:rPr lang="en-US" sz="2300" dirty="0" smtClean="0"/>
              <a:t>) cache first; if it hits, the processor proceeds at high speed. If the smaller cache misses, the next larger cache (</a:t>
            </a:r>
            <a:r>
              <a:rPr lang="en-US" sz="2300" b="1" dirty="0" smtClean="0"/>
              <a:t>L2</a:t>
            </a:r>
            <a:r>
              <a:rPr lang="en-US" sz="2300" dirty="0" smtClean="0"/>
              <a:t>) is checked, and so on, before external memory is checked.</a:t>
            </a:r>
          </a:p>
          <a:p>
            <a:pPr algn="r">
              <a:spcBef>
                <a:spcPts val="2400"/>
              </a:spcBef>
              <a:buNone/>
            </a:pPr>
            <a:r>
              <a:rPr lang="en-US" sz="1800" dirty="0" smtClean="0"/>
              <a:t>(Source: http://en.wikipedia.org/wiki/CPU_cache)</a:t>
            </a:r>
            <a:endParaRPr lang="en-US" sz="18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a:t>
            </a:fld>
            <a:endParaRPr lang="zh-TW" altLang="en-US"/>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423"/>
            <a:ext cx="8229600" cy="1143000"/>
          </a:xfrm>
        </p:spPr>
        <p:txBody>
          <a:bodyPr/>
          <a:lstStyle/>
          <a:p>
            <a:r>
              <a:rPr lang="en-US" dirty="0" smtClean="0"/>
              <a:t>Block Diagram of a Dual-core CPU</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a:t>
            </a:fld>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214414" y="1428736"/>
            <a:ext cx="6627302" cy="487873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429684" cy="1143000"/>
          </a:xfrm>
        </p:spPr>
        <p:txBody>
          <a:bodyPr>
            <a:normAutofit/>
          </a:bodyPr>
          <a:lstStyle/>
          <a:p>
            <a:r>
              <a:rPr lang="en-US" sz="3600" dirty="0" smtClean="0"/>
              <a:t>Memory Access Patterns and Performance</a:t>
            </a:r>
            <a:endParaRPr lang="en-US" sz="3600" dirty="0"/>
          </a:p>
        </p:txBody>
      </p:sp>
      <p:sp>
        <p:nvSpPr>
          <p:cNvPr id="3" name="Content Placeholder 2"/>
          <p:cNvSpPr>
            <a:spLocks noGrp="1"/>
          </p:cNvSpPr>
          <p:nvPr>
            <p:ph idx="1"/>
          </p:nvPr>
        </p:nvSpPr>
        <p:spPr>
          <a:xfrm>
            <a:off x="457200" y="1600200"/>
            <a:ext cx="8229600" cy="4757758"/>
          </a:xfrm>
        </p:spPr>
        <p:txBody>
          <a:bodyPr>
            <a:normAutofit/>
          </a:bodyPr>
          <a:lstStyle/>
          <a:p>
            <a:r>
              <a:rPr lang="en-US" sz="2400" dirty="0" smtClean="0"/>
              <a:t>A modern memory system is organized as a hierarchy:</a:t>
            </a:r>
          </a:p>
          <a:p>
            <a:pPr lvl="1">
              <a:buFont typeface="Wingdings" pitchFamily="2" charset="2"/>
              <a:buChar char="Ø"/>
            </a:pPr>
            <a:r>
              <a:rPr lang="en-US" sz="2300" b="1" dirty="0" smtClean="0"/>
              <a:t>Main memory</a:t>
            </a:r>
            <a:r>
              <a:rPr lang="en-US" sz="2300" dirty="0" smtClean="0"/>
              <a:t>: the largest and the slowest</a:t>
            </a:r>
          </a:p>
          <a:p>
            <a:pPr lvl="1">
              <a:buFont typeface="Wingdings" pitchFamily="2" charset="2"/>
              <a:buChar char="Ø"/>
            </a:pPr>
            <a:r>
              <a:rPr lang="en-US" sz="2300" dirty="0" smtClean="0"/>
              <a:t>The memory levels closer to the processor are smaller and faster and are known as </a:t>
            </a:r>
            <a:r>
              <a:rPr lang="en-US" sz="2300" b="1" dirty="0" smtClean="0"/>
              <a:t>cache</a:t>
            </a:r>
            <a:r>
              <a:rPr lang="en-US" sz="2300" dirty="0" smtClean="0"/>
              <a:t>.</a:t>
            </a:r>
          </a:p>
          <a:p>
            <a:pPr algn="just">
              <a:spcBef>
                <a:spcPts val="1200"/>
              </a:spcBef>
            </a:pPr>
            <a:r>
              <a:rPr lang="en-US" sz="2400" dirty="0" smtClean="0"/>
              <a:t>If a value required for a computation is not already in a cache (we call this a </a:t>
            </a:r>
            <a:r>
              <a:rPr lang="en-US" sz="2400" b="1" dirty="0" smtClean="0"/>
              <a:t>cache miss</a:t>
            </a:r>
            <a:r>
              <a:rPr lang="en-US" sz="2400" dirty="0" smtClean="0"/>
              <a:t>), it must be retrieved from higher levels of the memory hierarchy (an expensive process).</a:t>
            </a:r>
          </a:p>
          <a:p>
            <a:pPr algn="just">
              <a:spcBef>
                <a:spcPts val="1200"/>
              </a:spcBef>
            </a:pPr>
            <a:r>
              <a:rPr lang="en-US" sz="2400" dirty="0" smtClean="0"/>
              <a:t>The memory hierarchy is (with rare exceptions not explicitly) </a:t>
            </a:r>
            <a:r>
              <a:rPr lang="en-US" sz="2400" b="1" dirty="0" smtClean="0"/>
              <a:t>not</a:t>
            </a:r>
            <a:r>
              <a:rPr lang="en-US" sz="2400" dirty="0" smtClean="0"/>
              <a:t> explicitly </a:t>
            </a:r>
            <a:r>
              <a:rPr lang="en-US" sz="2400" b="1" dirty="0" smtClean="0"/>
              <a:t>programmable</a:t>
            </a:r>
            <a:r>
              <a:rPr lang="en-US" sz="2400" dirty="0" smtClean="0"/>
              <a:t> by either the user or the compiler. Rather, data are fetched into cache and evicted from it dynamically as the need arises.</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7</a:t>
            </a:fld>
            <a:endParaRPr lang="zh-TW" alt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429684" cy="1285884"/>
          </a:xfrm>
        </p:spPr>
        <p:txBody>
          <a:bodyPr>
            <a:normAutofit/>
          </a:bodyPr>
          <a:lstStyle/>
          <a:p>
            <a:r>
              <a:rPr lang="en-US" sz="3600" dirty="0" smtClean="0"/>
              <a:t>Memory Access Patterns and Performance</a:t>
            </a:r>
            <a:br>
              <a:rPr lang="en-US" sz="3600" dirty="0" smtClean="0"/>
            </a:br>
            <a:r>
              <a:rPr lang="en-US" sz="2800" dirty="0" smtClean="0"/>
              <a:t>(Arrays in C)</a:t>
            </a:r>
            <a:endParaRPr lang="en-US" sz="2800" dirty="0"/>
          </a:p>
        </p:txBody>
      </p:sp>
      <p:sp>
        <p:nvSpPr>
          <p:cNvPr id="3" name="Content Placeholder 2"/>
          <p:cNvSpPr>
            <a:spLocks noGrp="1"/>
          </p:cNvSpPr>
          <p:nvPr>
            <p:ph idx="1"/>
          </p:nvPr>
        </p:nvSpPr>
        <p:spPr>
          <a:xfrm>
            <a:off x="457200" y="1714488"/>
            <a:ext cx="8229600" cy="4786346"/>
          </a:xfrm>
        </p:spPr>
        <p:txBody>
          <a:bodyPr>
            <a:normAutofit/>
          </a:bodyPr>
          <a:lstStyle/>
          <a:p>
            <a:pPr algn="just"/>
            <a:r>
              <a:rPr lang="en-US" sz="2400" dirty="0" smtClean="0"/>
              <a:t>If an array element is fetched into cache, “nearby” elements of the array will be in the same cache block and will be fetched as part of the same transaction.</a:t>
            </a:r>
          </a:p>
          <a:p>
            <a:pPr algn="just"/>
            <a:r>
              <a:rPr lang="en-US" sz="2400" dirty="0" smtClean="0"/>
              <a:t>If a computation that uses any of these values can be performed while they are still in cache, it will be beneficial for performance.</a:t>
            </a:r>
          </a:p>
          <a:p>
            <a:pPr algn="just"/>
            <a:r>
              <a:rPr lang="en-US" sz="2400" dirty="0" smtClean="0"/>
              <a:t>In </a:t>
            </a:r>
            <a:r>
              <a:rPr lang="en-US" sz="2400" dirty="0" smtClean="0">
                <a:latin typeface="Times New Roman" pitchFamily="18" charset="0"/>
                <a:cs typeface="Times New Roman" pitchFamily="18" charset="0"/>
              </a:rPr>
              <a:t>C</a:t>
            </a:r>
            <a:r>
              <a:rPr lang="en-US" sz="2400" dirty="0" smtClean="0"/>
              <a:t>, element </a:t>
            </a:r>
            <a:r>
              <a:rPr lang="en-US" sz="2400" dirty="0" smtClean="0">
                <a:latin typeface="Times New Roman" pitchFamily="18" charset="0"/>
                <a:cs typeface="Times New Roman" pitchFamily="18" charset="0"/>
              </a:rPr>
              <a:t>[0][2]</a:t>
            </a:r>
            <a:r>
              <a:rPr lang="en-US" sz="2400" dirty="0" smtClean="0"/>
              <a:t> follows element </a:t>
            </a:r>
            <a:r>
              <a:rPr lang="en-US" sz="2400" dirty="0" smtClean="0">
                <a:latin typeface="Times New Roman" pitchFamily="18" charset="0"/>
                <a:cs typeface="Times New Roman" pitchFamily="18" charset="0"/>
              </a:rPr>
              <a:t>[0][1]</a:t>
            </a:r>
            <a:r>
              <a:rPr lang="en-US" sz="2400" dirty="0" smtClean="0"/>
              <a:t>, which follows element </a:t>
            </a:r>
            <a:r>
              <a:rPr lang="en-US" sz="2400" dirty="0" smtClean="0">
                <a:latin typeface="Times New Roman" pitchFamily="18" charset="0"/>
                <a:cs typeface="Times New Roman" pitchFamily="18" charset="0"/>
              </a:rPr>
              <a:t>[0][0]</a:t>
            </a:r>
            <a:r>
              <a:rPr lang="en-US" sz="2400" dirty="0" smtClean="0"/>
              <a:t> in memory. Element </a:t>
            </a:r>
            <a:r>
              <a:rPr lang="en-US" sz="2400" dirty="0" smtClean="0">
                <a:latin typeface="Times New Roman" pitchFamily="18" charset="0"/>
                <a:cs typeface="Times New Roman" pitchFamily="18" charset="0"/>
              </a:rPr>
              <a:t>[1][1]</a:t>
            </a:r>
            <a:r>
              <a:rPr lang="en-US" sz="2400" dirty="0" smtClean="0"/>
              <a:t> is followed by </a:t>
            </a:r>
            <a:r>
              <a:rPr lang="en-US" sz="2400" dirty="0" smtClean="0">
                <a:latin typeface="Times New Roman" pitchFamily="18" charset="0"/>
                <a:cs typeface="Times New Roman" pitchFamily="18" charset="0"/>
              </a:rPr>
              <a:t>[1][2]</a:t>
            </a:r>
            <a:r>
              <a:rPr lang="en-US" sz="2400" dirty="0" smtClean="0"/>
              <a:t>, and so forth.</a:t>
            </a:r>
          </a:p>
          <a:p>
            <a:pPr algn="just"/>
            <a:r>
              <a:rPr lang="en-US" sz="2400" dirty="0" smtClean="0"/>
              <a:t>When an array element is transferred to cache, neighbors in the same row are typically also transferred as part of the same cache line.</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8</a:t>
            </a:fld>
            <a:endParaRPr lang="zh-TW" altLang="en-US"/>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 of Good and Bad Memory Access</a:t>
            </a:r>
            <a:endParaRPr lang="en-US" sz="36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9</a:t>
            </a:fld>
            <a:endParaRPr lang="zh-TW" altLang="en-US"/>
          </a:p>
        </p:txBody>
      </p:sp>
      <p:pic>
        <p:nvPicPr>
          <p:cNvPr id="96257" name="Picture 1"/>
          <p:cNvPicPr>
            <a:picLocks noGrp="1" noChangeAspect="1" noChangeArrowheads="1"/>
          </p:cNvPicPr>
          <p:nvPr>
            <p:ph idx="1"/>
          </p:nvPr>
        </p:nvPicPr>
        <p:blipFill>
          <a:blip r:embed="rId2" cstate="print"/>
          <a:srcRect/>
          <a:stretch>
            <a:fillRect/>
          </a:stretch>
        </p:blipFill>
        <p:spPr bwMode="auto">
          <a:xfrm>
            <a:off x="297595" y="1671686"/>
            <a:ext cx="8528762" cy="1900190"/>
          </a:xfrm>
          <a:prstGeom prst="rect">
            <a:avLst/>
          </a:prstGeom>
          <a:noFill/>
          <a:ln w="31750">
            <a:solidFill>
              <a:schemeClr val="accent6">
                <a:lumMod val="50000"/>
              </a:schemeClr>
            </a:solid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297595" y="4143380"/>
            <a:ext cx="8539810" cy="2143238"/>
          </a:xfrm>
          <a:prstGeom prst="rect">
            <a:avLst/>
          </a:prstGeom>
          <a:noFill/>
          <a:ln w="31750">
            <a:solidFill>
              <a:schemeClr val="accent6">
                <a:lumMod val="50000"/>
              </a:schemeClr>
            </a:solid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2582</TotalTime>
  <Words>1488</Words>
  <Application>Microsoft Office PowerPoint</Application>
  <PresentationFormat>On-screen Show (4:3)</PresentationFormat>
  <Paragraphs>194</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佈景主題</vt:lpstr>
      <vt:lpstr>Equation</vt:lpstr>
      <vt:lpstr>Performance Considerations for Using OpenMP</vt:lpstr>
      <vt:lpstr>Textbooks</vt:lpstr>
      <vt:lpstr>Introduction</vt:lpstr>
      <vt:lpstr>Introduction  (cont’d)</vt:lpstr>
      <vt:lpstr>Multi-level Caches</vt:lpstr>
      <vt:lpstr>Block Diagram of a Dual-core CPU</vt:lpstr>
      <vt:lpstr>Memory Access Patterns and Performance</vt:lpstr>
      <vt:lpstr>Memory Access Patterns and Performance (Arrays in C)</vt:lpstr>
      <vt:lpstr>Example of Good and Bad Memory Access</vt:lpstr>
      <vt:lpstr>Loop Optimizations</vt:lpstr>
      <vt:lpstr>Loop Unrolling</vt:lpstr>
      <vt:lpstr>Loop Fusion</vt:lpstr>
      <vt:lpstr>Loop Fission</vt:lpstr>
      <vt:lpstr>Loop Tiling  (Loop Blocking)</vt:lpstr>
      <vt:lpstr>Loop Tiling  (Loop Blocking)</vt:lpstr>
      <vt:lpstr>Guidelines for Writing Efficient OpenMP Programs</vt:lpstr>
      <vt:lpstr>Optimize Barrier Use</vt:lpstr>
      <vt:lpstr>Optimize Barrier Use</vt:lpstr>
      <vt:lpstr>Avoid the Ordered Construct</vt:lpstr>
      <vt:lpstr>Avoid Large Critical Regions</vt:lpstr>
      <vt:lpstr>Avoid Large Critical Regions</vt:lpstr>
      <vt:lpstr>Maximize Parallel Regions</vt:lpstr>
      <vt:lpstr>Maximize Parallel Regions</vt:lpstr>
      <vt:lpstr>Avoid Parallel Regions in Inner Loops</vt:lpstr>
      <vt:lpstr>Address Poor Load Balance</vt:lpstr>
      <vt:lpstr>Address Poor Load Balance (Using the Sections Construct)</vt:lpstr>
      <vt:lpstr>Address Poor Load Balance</vt:lpstr>
      <vt:lpstr>Matrix Multiplication</vt:lpstr>
      <vt:lpstr>Matrix Multiplication</vt:lpstr>
      <vt:lpstr>Sequential Matrix Multiplication</vt:lpstr>
      <vt:lpstr>Sequential Matrix Multiplication</vt:lpstr>
      <vt:lpstr>Sequential Matrix Multiplication - Experimental Results</vt:lpstr>
      <vt:lpstr>About the Experimental Results</vt:lpstr>
      <vt:lpstr>Sequential Matrix Multiplication</vt:lpstr>
      <vt:lpstr>Sequential Matrix Multiplication</vt:lpstr>
      <vt:lpstr>Sequential Matrix Multiplication - About Experimental Results</vt:lpstr>
      <vt:lpstr>Sequential Matrix Multiplication - Experimental Results</vt:lpstr>
      <vt:lpstr>Recursive, Block-Oriented Algorithm</vt:lpstr>
      <vt:lpstr>Recursive, Block-Oriented Algorithm (cont’d)</vt:lpstr>
      <vt:lpstr>Slide 40</vt:lpstr>
      <vt:lpstr>Recursive, Block-Oriented Algorithm</vt:lpstr>
      <vt:lpstr>Recursive, Block-Oriented Algorithm - Experimental Results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I-Lun</dc:creator>
  <cp:lastModifiedBy>I-Lun Tseng</cp:lastModifiedBy>
  <cp:revision>323</cp:revision>
  <dcterms:created xsi:type="dcterms:W3CDTF">2009-08-29T15:11:05Z</dcterms:created>
  <dcterms:modified xsi:type="dcterms:W3CDTF">2009-11-02T07:30:09Z</dcterms:modified>
</cp:coreProperties>
</file>