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1"/>
  </p:notesMasterIdLst>
  <p:sldIdLst>
    <p:sldId id="256" r:id="rId2"/>
    <p:sldId id="302" r:id="rId3"/>
    <p:sldId id="467" r:id="rId4"/>
    <p:sldId id="369" r:id="rId5"/>
    <p:sldId id="472" r:id="rId6"/>
    <p:sldId id="471" r:id="rId7"/>
    <p:sldId id="371" r:id="rId8"/>
    <p:sldId id="370" r:id="rId9"/>
    <p:sldId id="473" r:id="rId10"/>
    <p:sldId id="469" r:id="rId11"/>
    <p:sldId id="468" r:id="rId12"/>
    <p:sldId id="470" r:id="rId13"/>
    <p:sldId id="374" r:id="rId14"/>
    <p:sldId id="375" r:id="rId15"/>
    <p:sldId id="380" r:id="rId16"/>
    <p:sldId id="390" r:id="rId17"/>
    <p:sldId id="373" r:id="rId18"/>
    <p:sldId id="376" r:id="rId19"/>
    <p:sldId id="377" r:id="rId20"/>
    <p:sldId id="378" r:id="rId21"/>
    <p:sldId id="379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72" r:id="rId32"/>
    <p:sldId id="476" r:id="rId33"/>
    <p:sldId id="391" r:id="rId34"/>
    <p:sldId id="477" r:id="rId35"/>
    <p:sldId id="478" r:id="rId36"/>
    <p:sldId id="479" r:id="rId37"/>
    <p:sldId id="480" r:id="rId38"/>
    <p:sldId id="462" r:id="rId39"/>
    <p:sldId id="474" r:id="rId40"/>
    <p:sldId id="475" r:id="rId41"/>
    <p:sldId id="392" r:id="rId42"/>
    <p:sldId id="483" r:id="rId43"/>
    <p:sldId id="393" r:id="rId44"/>
    <p:sldId id="394" r:id="rId45"/>
    <p:sldId id="395" r:id="rId46"/>
    <p:sldId id="397" r:id="rId47"/>
    <p:sldId id="396" r:id="rId48"/>
    <p:sldId id="399" r:id="rId49"/>
    <p:sldId id="398" r:id="rId50"/>
    <p:sldId id="400" r:id="rId51"/>
    <p:sldId id="417" r:id="rId52"/>
    <p:sldId id="402" r:id="rId53"/>
    <p:sldId id="406" r:id="rId54"/>
    <p:sldId id="405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63" r:id="rId66"/>
    <p:sldId id="484" r:id="rId67"/>
    <p:sldId id="485" r:id="rId68"/>
    <p:sldId id="446" r:id="rId69"/>
    <p:sldId id="419" r:id="rId70"/>
    <p:sldId id="421" r:id="rId71"/>
    <p:sldId id="423" r:id="rId72"/>
    <p:sldId id="424" r:id="rId73"/>
    <p:sldId id="422" r:id="rId74"/>
    <p:sldId id="427" r:id="rId75"/>
    <p:sldId id="426" r:id="rId76"/>
    <p:sldId id="429" r:id="rId77"/>
    <p:sldId id="430" r:id="rId78"/>
    <p:sldId id="431" r:id="rId79"/>
    <p:sldId id="433" r:id="rId80"/>
    <p:sldId id="434" r:id="rId81"/>
    <p:sldId id="435" r:id="rId82"/>
    <p:sldId id="436" r:id="rId83"/>
    <p:sldId id="438" r:id="rId84"/>
    <p:sldId id="437" r:id="rId85"/>
    <p:sldId id="440" r:id="rId86"/>
    <p:sldId id="439" r:id="rId87"/>
    <p:sldId id="441" r:id="rId88"/>
    <p:sldId id="442" r:id="rId89"/>
    <p:sldId id="443" r:id="rId90"/>
    <p:sldId id="444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6" r:id="rId100"/>
    <p:sldId id="455" r:id="rId101"/>
    <p:sldId id="457" r:id="rId102"/>
    <p:sldId id="458" r:id="rId103"/>
    <p:sldId id="459" r:id="rId104"/>
    <p:sldId id="460" r:id="rId105"/>
    <p:sldId id="461" r:id="rId106"/>
    <p:sldId id="481" r:id="rId107"/>
    <p:sldId id="482" r:id="rId108"/>
    <p:sldId id="464" r:id="rId109"/>
    <p:sldId id="465" r:id="rId1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7" autoAdjust="0"/>
  </p:normalViewPr>
  <p:slideViewPr>
    <p:cSldViewPr>
      <p:cViewPr>
        <p:scale>
          <a:sx n="70" d="100"/>
          <a:sy n="70" d="100"/>
        </p:scale>
        <p:origin x="-87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268E-F7DB-46A0-915F-222FD0F20FA6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2D7A-7DAF-48BD-89BB-60C23BAA0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4656-7186-45B8-955E-AA4AF7B24C1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4656-7186-45B8-955E-AA4AF7B24C1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4656-7186-45B8-955E-AA4AF7B24C1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F95-8A46-4D72-8C83-CBFFDDFE79A3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F78D-D36A-4DFA-B25A-0A18E00E69EE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C9D7-1FBF-4AD9-84C3-5886B42B9809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5198-36BA-4751-A656-8E0442DCC62B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1617-9EC0-4BDD-8F10-0B7928C43912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74B0-439D-490E-A1F0-1C14BFB2B673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0CF8-530A-4A4D-8C3D-12DF37433D74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8DB6-1F03-4612-9690-F1580484854D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4A53-6CF2-45D6-B84A-DC39E04BA8E6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52A-7B8A-4F9D-B226-AE9DC4AE0D32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3642-6816-47A2-BA21-C9A504FA1C2C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49E4-E5DD-41DE-80FD-D087C32B0730}" type="datetime1">
              <a:rPr lang="zh-TW" altLang="en-US" smtClean="0"/>
              <a:pPr/>
              <a:t>2009/11/2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oghorn.cadlab.lafayette.edu/cadapple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541463"/>
          </a:xfrm>
        </p:spPr>
        <p:txBody>
          <a:bodyPr>
            <a:normAutofit/>
          </a:bodyPr>
          <a:lstStyle/>
          <a:p>
            <a:r>
              <a:rPr lang="en-US" dirty="0" smtClean="0"/>
              <a:t>Parallel Algorithms for VLSI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7000924" cy="182881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曾奕倫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</a:rPr>
              <a:t>Department of Computer Science &amp; Engineering</a:t>
            </a:r>
          </a:p>
          <a:p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</a:rPr>
              <a:t>Yuan </a:t>
            </a:r>
            <a:r>
              <a:rPr lang="en-US" altLang="zh-TW" sz="2000" b="1" dirty="0" err="1" smtClean="0">
                <a:solidFill>
                  <a:schemeClr val="accent6">
                    <a:lumMod val="50000"/>
                  </a:schemeClr>
                </a:solidFill>
              </a:rPr>
              <a:t>Ze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</a:rPr>
              <a:t> University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oh_type\weste_gifchs1to12\weste_c01f62.gif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76200"/>
            <a:ext cx="5789063" cy="67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Simple Standard Cell Library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AE6-3FD5-44C0-9D82-A9787B922DA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b="1" dirty="0" smtClean="0"/>
              <a:t>Restricted Routing Area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(Steiner Point)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(Use PAR-1 to Connect Terminals/Pins)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Watanabe’s PAR-2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A branch point (Steiner point) can be found by taking the logical AND between two restricted routing areas. The result does not depend on the order of the corresponding pins.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 routing problem of a multiple pin net can be solved by iteratively applying the three-pin routing technique.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Watanabe’s PAR-2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107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110" y="1476424"/>
            <a:ext cx="4250794" cy="51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Multi-Terminal Routing Problem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1454" y="1571612"/>
          <a:ext cx="534924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T4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T2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108</a:t>
            </a:fld>
            <a:endParaRPr lang="zh-TW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05572" y="2130865"/>
          <a:ext cx="2928958" cy="377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37747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.chip (0 0) (11 10)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.pin 4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(1 10)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 (8 1)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 (2 3)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 (9 8)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obs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8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(4 9) (4 10)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(1 6) (3 7)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(4 2) (4 6)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(5 4) (5 4)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(2 1) (4 1)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(7 6) (11 6)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(9 5) (9 5)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(6 2) (8 2)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17447" y="1702237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 File: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Multi-Terminal Routing Problem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1454" y="1571612"/>
          <a:ext cx="534924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109</a:t>
            </a:fld>
            <a:endParaRPr lang="zh-TW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29322" y="2083177"/>
          <a:ext cx="2786082" cy="34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341752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.net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(1 10) (1 8)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(0 8) (9 8)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(0 8) (0 3)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(0 3) (2 3)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(6 8) (6 3)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(5 3) (6 3)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(5 3) (5 1)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(8 1) (5 1)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total_wire_length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30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num_of_vias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1196" y="1654549"/>
            <a:ext cx="270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Sample Output File: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oh_type\weste_gifchs1to12\weste_c01f63.gif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" y="2374898"/>
            <a:ext cx="9052561" cy="23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AE6-3FD5-44C0-9D82-A9787B922DAF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Routing Example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40"/>
            <a:ext cx="8229600" cy="1143000"/>
          </a:xfrm>
        </p:spPr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737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Long wire lengths cause propagation delays, hence wire lengths have to be minimized.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Available routing space is often a variant, and hence overall area has to be minimized.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Nets carrying critical signals are often minimized at the expense of others.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Design rules need to be considered.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 number of vias need to be minimized.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Both placement and routing problems are NP-complete. Therefore, researchers have turned to parallel processing for solving these problems.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Originally proposed by Lee and Moore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A net connects two pins at a time.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Maze Routing algorithms can be used to solve Detailed Routing and Global Routing problems.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Animations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 smtClean="0">
                <a:hlinkClick r:id="rId2"/>
              </a:rPr>
              <a:t>http://foghorn.cadlab.lafayette.edu/cadapplets/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Lee’s (Lee-Moore)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C. Y. Lee, “An Algorithm for Path Connections and Its Applications,” </a:t>
            </a:r>
            <a:r>
              <a:rPr lang="en-US" sz="2000" i="1" dirty="0" smtClean="0"/>
              <a:t>IRE Transactions on Electronic Computers</a:t>
            </a:r>
            <a:r>
              <a:rPr lang="en-US" sz="2000" dirty="0" smtClean="0"/>
              <a:t>, September 1961, pp. 346-365.</a:t>
            </a:r>
          </a:p>
          <a:p>
            <a:pPr algn="just"/>
            <a:r>
              <a:rPr lang="en-US" sz="2000" dirty="0" smtClean="0"/>
              <a:t>E . F. Moore, “The Shortest Path through a Maze,” </a:t>
            </a:r>
            <a:r>
              <a:rPr lang="en-US" sz="2000" i="1" dirty="0" smtClean="0"/>
              <a:t>Annals of the Computation Laboratory of Harvard University</a:t>
            </a:r>
            <a:r>
              <a:rPr lang="en-US" sz="2000" dirty="0" smtClean="0"/>
              <a:t>, 30, 1959, pp. 285-292.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Three phases</a:t>
            </a:r>
          </a:p>
          <a:p>
            <a:pPr lvl="1"/>
            <a:r>
              <a:rPr lang="en-US" dirty="0" smtClean="0"/>
              <a:t>Front wave expansion</a:t>
            </a:r>
          </a:p>
          <a:p>
            <a:pPr lvl="1"/>
            <a:r>
              <a:rPr lang="en-US" dirty="0" smtClean="0"/>
              <a:t>Path trace back phase</a:t>
            </a:r>
          </a:p>
          <a:p>
            <a:pPr lvl="1"/>
            <a:r>
              <a:rPr lang="en-US" dirty="0" smtClean="0"/>
              <a:t>Sweeping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Maze Routing Problem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41395" y="3893441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dirty="0" smtClean="0"/>
              <a:t>: Source</a:t>
            </a:r>
          </a:p>
          <a:p>
            <a:r>
              <a:rPr lang="en-US" sz="2000" b="1" dirty="0" smtClean="0"/>
              <a:t>T</a:t>
            </a:r>
            <a:r>
              <a:rPr lang="en-US" sz="2000" dirty="0" smtClean="0"/>
              <a:t>: Target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52674"/>
            <a:ext cx="8329642" cy="521497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err="1" smtClean="0"/>
              <a:t>Prithviraj</a:t>
            </a:r>
            <a:r>
              <a:rPr lang="en-US" sz="2400" dirty="0" smtClean="0"/>
              <a:t> </a:t>
            </a:r>
            <a:r>
              <a:rPr lang="en-US" sz="2400" dirty="0" err="1" smtClean="0"/>
              <a:t>Banerjee</a:t>
            </a:r>
            <a:r>
              <a:rPr lang="en-US" sz="2400" dirty="0" smtClean="0"/>
              <a:t>,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C00000"/>
                </a:solidFill>
              </a:rPr>
              <a:t>Parallel Algorithms for VLSI Computer-Aided Design</a:t>
            </a:r>
            <a:r>
              <a:rPr lang="en-US" sz="2400" dirty="0" smtClean="0"/>
              <a:t>,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Prentice-Hall, 1994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Chapter 1: Introduction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2: Parallel Architectures and Programming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3: Placement and Floorplanning</a:t>
            </a:r>
          </a:p>
          <a:p>
            <a:pPr lvl="1">
              <a:spcBef>
                <a:spcPts val="600"/>
              </a:spcBef>
            </a:pPr>
            <a:r>
              <a:rPr lang="en-US" sz="2000" b="1" dirty="0" smtClean="0"/>
              <a:t>Chapter 4: Detailed and Global Routing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5: Layout Verification and Analysis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6: Circuit Simulation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7: Logic and Behavioral Simulation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8: Test Generation and Fault Simulation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9: Logic Synthesis and Verification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Chapter 10: Conclusions and Future Directions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(1) Front Wave Expansion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(2) Path Trace Back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(3) Sweeping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(3) Sweeping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04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A Simple VLSI Design Flow</a:t>
            </a:r>
            <a:endParaRPr lang="zh-TW" altLang="en-US" dirty="0"/>
          </a:p>
        </p:txBody>
      </p:sp>
      <p:pic>
        <p:nvPicPr>
          <p:cNvPr id="4" name="Content Placeholder 3" descr="VLSI_Design_Flo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2700"/>
            <a:ext cx="2833762" cy="6806973"/>
          </a:xfrm>
        </p:spPr>
      </p:pic>
      <p:sp>
        <p:nvSpPr>
          <p:cNvPr id="5" name="TextBox 4"/>
          <p:cNvSpPr txBox="1"/>
          <p:nvPr/>
        </p:nvSpPr>
        <p:spPr>
          <a:xfrm>
            <a:off x="76200" y="6172200"/>
            <a:ext cx="2971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100" dirty="0" smtClean="0"/>
              <a:t>Picture From: </a:t>
            </a:r>
            <a:r>
              <a:rPr lang="en-US" altLang="zh-TW" sz="1100" dirty="0" err="1" smtClean="0"/>
              <a:t>Naveed</a:t>
            </a:r>
            <a:r>
              <a:rPr lang="en-US" altLang="zh-TW" sz="1100" dirty="0" smtClean="0"/>
              <a:t> </a:t>
            </a:r>
            <a:r>
              <a:rPr lang="en-US" altLang="zh-TW" sz="1100" dirty="0" err="1" smtClean="0"/>
              <a:t>Sherwani</a:t>
            </a:r>
            <a:r>
              <a:rPr lang="en-US" altLang="zh-TW" sz="1100" dirty="0" smtClean="0"/>
              <a:t>, </a:t>
            </a:r>
            <a:r>
              <a:rPr lang="en-US" altLang="zh-TW" sz="1100" b="1" i="1" dirty="0" smtClean="0"/>
              <a:t>Algorithms for VLSI Physical Design Automation</a:t>
            </a:r>
            <a:r>
              <a:rPr lang="en-US" altLang="zh-TW" sz="1100" dirty="0" smtClean="0"/>
              <a:t>, 3</a:t>
            </a:r>
            <a:r>
              <a:rPr lang="en-US" altLang="zh-TW" sz="1100" baseline="30000" dirty="0" smtClean="0"/>
              <a:t>rd</a:t>
            </a:r>
            <a:r>
              <a:rPr lang="en-US" altLang="zh-TW" sz="1100" dirty="0" smtClean="0"/>
              <a:t> edition, Springer, 1998</a:t>
            </a:r>
            <a:endParaRPr lang="zh-TW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(Boolean expressions, using VHDL or </a:t>
            </a:r>
            <a:r>
              <a:rPr lang="en-US" altLang="zh-TW" dirty="0" err="1" smtClean="0"/>
              <a:t>Verilog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114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(layout, physical layout, layout masks)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087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(Logic gates, transistor-level)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269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TSMC, UMC)</a:t>
            </a:r>
            <a:endParaRPr lang="zh-TW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24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封裝測試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76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(Define: performance, process technology used, chip size, etc.)</a:t>
            </a:r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7252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(CISC/RISC, pipeline, number of ALUs, etc.)  (Using </a:t>
            </a:r>
            <a:r>
              <a:rPr lang="en-US" altLang="zh-TW" dirty="0" err="1" smtClean="0"/>
              <a:t>SystemC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4872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(main functions of each unit, interconnects between units)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Tape-out</a:t>
            </a:r>
            <a:endParaRPr lang="zh-TW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AE6-3FD5-44C0-9D82-A9787B922DA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Lee’s Algorithm</a:t>
            </a:r>
            <a:br>
              <a:rPr lang="en-US" dirty="0" smtClean="0"/>
            </a:br>
            <a:r>
              <a:rPr lang="en-US" sz="2700" dirty="0" smtClean="0"/>
              <a:t>(3) Sweeping Phase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600200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Lee’s Maze Routing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 algn="just"/>
            <a:r>
              <a:rPr lang="en-US" sz="2400" b="1" dirty="0" smtClean="0"/>
              <a:t>Multiple-point nets</a:t>
            </a:r>
            <a:r>
              <a:rPr lang="en-US" sz="2400" dirty="0" smtClean="0"/>
              <a:t> need to be decomposed into two-point nets</a:t>
            </a:r>
          </a:p>
          <a:p>
            <a:pPr lvl="1" algn="just">
              <a:spcBef>
                <a:spcPts val="1200"/>
              </a:spcBef>
            </a:pPr>
            <a:r>
              <a:rPr lang="en-US" sz="2400" dirty="0" smtClean="0"/>
              <a:t>The quality of routing depends on the </a:t>
            </a:r>
            <a:r>
              <a:rPr lang="en-US" sz="2400" b="1" dirty="0" smtClean="0"/>
              <a:t>order</a:t>
            </a:r>
            <a:r>
              <a:rPr lang="en-US" sz="2400" dirty="0" smtClean="0"/>
              <a:t> in which the nets are routed</a:t>
            </a:r>
          </a:p>
          <a:p>
            <a:pPr lvl="1" algn="just">
              <a:spcBef>
                <a:spcPts val="1200"/>
              </a:spcBef>
            </a:pPr>
            <a:r>
              <a:rPr lang="en-US" sz="2400" dirty="0" smtClean="0"/>
              <a:t>Large </a:t>
            </a:r>
            <a:r>
              <a:rPr lang="en-US" sz="2400" b="1" dirty="0" smtClean="0"/>
              <a:t>memory</a:t>
            </a:r>
            <a:r>
              <a:rPr lang="en-US" sz="2400" dirty="0" smtClean="0"/>
              <a:t> requirements and long </a:t>
            </a:r>
            <a:r>
              <a:rPr lang="en-US" sz="2400" b="1" dirty="0" smtClean="0"/>
              <a:t>search</a:t>
            </a:r>
            <a:r>
              <a:rPr lang="en-US" sz="2400" dirty="0" smtClean="0"/>
              <a:t> </a:t>
            </a:r>
            <a:r>
              <a:rPr lang="en-US" sz="2400" b="1" dirty="0" smtClean="0"/>
              <a:t>time</a:t>
            </a:r>
            <a:r>
              <a:rPr lang="en-US" sz="2400" dirty="0" smtClean="0"/>
              <a:t>s proportional to the square of the length of connections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Distributed-Memory Parallel Lee’s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Y. Won and S.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Sahni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“Maze Routing on a Hypercube Multiprocessor Computer,” Proc. Int. Conf. Parallel Processing, August 1987, pp. 630-637.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 basic idea is to partition the routing grid among the processors and have each processor participate in the different phases of the Lee’s algorithm.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Distributed-Memory Parallel Lee’s Algorithm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3130" y="1469199"/>
          <a:ext cx="502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571604" y="4202943"/>
            <a:ext cx="6000792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71682" y="3940929"/>
            <a:ext cx="542926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Grid Partitioning and Mapping to Processors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929190" y="193364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93829" y="21384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9719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288" y="25908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5704" y="396004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212659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7051" y="25908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0460" y="3960229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7010" y="396004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0648" y="21384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7010" y="2126403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413" y="441260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3829" y="48774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3641" y="305588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0191" y="48774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0191" y="305588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8885" y="304322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0648" y="48774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8885" y="4888735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0460" y="304341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7051" y="441260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096" y="592933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Two-dimensional blocked distribution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29190" y="592933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Two-dimensional cyclic distribution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Grid Partitioning and Mapping to Processors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2-D blocked distribution</a:t>
            </a:r>
          </a:p>
          <a:p>
            <a:pPr lvl="1"/>
            <a:r>
              <a:rPr lang="en-US" sz="2000" dirty="0" smtClean="0"/>
              <a:t>Lower communication cost between processors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2-D cyclic distribution:</a:t>
            </a:r>
          </a:p>
          <a:p>
            <a:pPr lvl="1"/>
            <a:r>
              <a:rPr lang="en-US" sz="2000" dirty="0" smtClean="0"/>
              <a:t>Better load balance (idle times of processors are reduced)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Shared Memory Parallel Lee’s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25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status of routing of the entire region is kept in global memory.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 routing grid is partitioned into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 square </a:t>
            </a:r>
            <a:r>
              <a:rPr lang="en-US" sz="2400" dirty="0" err="1" smtClean="0"/>
              <a:t>subregions</a:t>
            </a:r>
            <a:r>
              <a:rPr lang="en-US" sz="2400" dirty="0" smtClean="0"/>
              <a:t> (assuming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 processors), and a </a:t>
            </a:r>
            <a:r>
              <a:rPr lang="en-US" sz="2400" b="1" dirty="0" smtClean="0"/>
              <a:t>task queue</a:t>
            </a:r>
            <a:r>
              <a:rPr lang="en-US" sz="2400" dirty="0" smtClean="0"/>
              <a:t> is assigned to each subregion that is associated with each processor.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A processor takes routing tasks off its own task queue, but can insert routing tasks into other processors’ task queues.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To prevent multiple processors accessing a task queue, locks are associated with the task queues.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A processor takes a task off its task queue and expands the </a:t>
            </a:r>
            <a:r>
              <a:rPr lang="en-US" sz="2400" dirty="0" err="1" smtClean="0"/>
              <a:t>wavefront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Shared Memory Parallel Lee’s Algorithm 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25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If the expanded cell is within the processor’s own subregion and the cell has not been labeled yet, it places the routing task for the cell on its own task queue.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If the expanded cell belongs to another processor’s subregion, it inserts the cell on the other processor’s task queue.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Insertion of the routing task on another processor’s task queue is done by locking and unlocking the appropriate task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Search (Line Expansion) Routing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1604" y="1428736"/>
          <a:ext cx="6016752" cy="51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  <a:gridCol w="429768"/>
              </a:tblGrid>
              <a:tr h="42976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6" name="Oval 5"/>
          <p:cNvSpPr/>
          <p:nvPr/>
        </p:nvSpPr>
        <p:spPr>
          <a:xfrm>
            <a:off x="5367866" y="5226825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92315" y="3078075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8121" y="311434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9889" y="526398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8583" y="180306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4507" y="52574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36222" y="180719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Search (Line Expansion)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762"/>
            <a:ext cx="8229600" cy="504351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Mikami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K.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Tabuchi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“A Computer Program for Optimal Routing of Printed Circuit Board Connections,”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IFIPS Proc.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H47, 1968, pp. 1475-1478.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David W. Hightower, “A Solution to Line-Routing Problems on the Continuous Plane,”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Proceedings of Design Automation Conference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1969, pp. 1-24.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 algorithm starts by determining the two points to be connected.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From each point, potential wiring segments are projected as far as possible in both the horizontal and vertical directions.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If the probes intersect, the routing is complete.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If the probes are stopped by some obstruction, the algorithm must choose a new escape point along the current probes from which additional probes are sent out.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en-US" dirty="0" smtClean="0"/>
              <a:t>VLSI Physical Design Automation</a:t>
            </a:r>
          </a:p>
          <a:p>
            <a:pPr lvl="1"/>
            <a:r>
              <a:rPr lang="en-US" dirty="0" smtClean="0"/>
              <a:t>Placement</a:t>
            </a:r>
          </a:p>
          <a:p>
            <a:pPr lvl="1"/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Global Routing</a:t>
            </a:r>
          </a:p>
          <a:p>
            <a:pPr lvl="2"/>
            <a:r>
              <a:rPr lang="en-US" dirty="0" smtClean="0"/>
              <a:t>Detailed Routing</a:t>
            </a:r>
          </a:p>
          <a:p>
            <a:pPr lvl="1"/>
            <a:r>
              <a:rPr lang="en-US" dirty="0" smtClean="0"/>
              <a:t>Verification</a:t>
            </a:r>
          </a:p>
          <a:p>
            <a:pPr lvl="2"/>
            <a:r>
              <a:rPr lang="en-US" dirty="0" smtClean="0"/>
              <a:t>DRC  (Design Rule Checking)</a:t>
            </a:r>
          </a:p>
          <a:p>
            <a:pPr lvl="2"/>
            <a:r>
              <a:rPr lang="en-US" dirty="0" smtClean="0"/>
              <a:t>Netlist Extraction</a:t>
            </a:r>
          </a:p>
          <a:p>
            <a:pPr lvl="2"/>
            <a:r>
              <a:rPr lang="en-US" dirty="0" smtClean="0"/>
              <a:t>LPE  (Layout Parasitics Extraction) or PEX</a:t>
            </a:r>
          </a:p>
          <a:p>
            <a:pPr lvl="2"/>
            <a:r>
              <a:rPr lang="en-US" dirty="0" smtClean="0"/>
              <a:t>LVS  (Layout versus Schematics)</a:t>
            </a:r>
          </a:p>
          <a:p>
            <a:pPr lvl="2"/>
            <a:r>
              <a:rPr lang="en-US" dirty="0" smtClean="0"/>
              <a:t>ERC  (Electrical Rule Checking)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Search Routing 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762"/>
            <a:ext cx="8229600" cy="504351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The process of choosing escape points is the difference between the two original line search algorithms.</a:t>
            </a:r>
          </a:p>
          <a:p>
            <a:pPr algn="just">
              <a:spcBef>
                <a:spcPts val="1200"/>
              </a:spcBef>
            </a:pPr>
            <a:r>
              <a:rPr lang="en-US" sz="2400" dirty="0" err="1" smtClean="0"/>
              <a:t>Mikami</a:t>
            </a:r>
            <a:r>
              <a:rPr lang="en-US" sz="2400" dirty="0" smtClean="0"/>
              <a:t> and </a:t>
            </a:r>
            <a:r>
              <a:rPr lang="en-US" sz="2400" dirty="0" err="1" smtClean="0"/>
              <a:t>Tabuchi’s</a:t>
            </a:r>
            <a:r>
              <a:rPr lang="en-US" sz="2400" dirty="0" smtClean="0"/>
              <a:t> algorithm is essentially a complete bread-first search and guarantees a solution if it exists. (Escape points for perpendicular lines at each grid intersection for each existing line segment)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Hightower’s algorithm tries to add only a single escape point to each line probe. Therefore, it may not produce a successful connection even if it exists.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Compared with Lee’s algorithms, line search routers have a major advantage in use of memory.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Watanabe’s Maze Routing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50" y="1428736"/>
            <a:ext cx="8229600" cy="5238912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Takumi Watanabe, Hitoshi Kitazawa, and </a:t>
            </a:r>
            <a:r>
              <a:rPr lang="en-US" sz="1800" dirty="0" err="1" smtClean="0"/>
              <a:t>Yoshi</a:t>
            </a:r>
            <a:r>
              <a:rPr lang="en-US" sz="1800" dirty="0" smtClean="0"/>
              <a:t> Sugiyama, “A Parallel Adaptable Routing Algorithm and its Implementation on a Two-Dimensional Array Processor,” </a:t>
            </a:r>
            <a:r>
              <a:rPr lang="en-US" sz="1800" i="1" dirty="0" smtClean="0"/>
              <a:t>IEEE Transactions on Computer-Aided Design of Integrated Circuits and Systems</a:t>
            </a:r>
            <a:r>
              <a:rPr lang="en-US" sz="1800" dirty="0" smtClean="0"/>
              <a:t>, Vol. CAD-6, No. 2, March 1987, pp. 241-250.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Parallel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PAR-1</a:t>
            </a:r>
          </a:p>
          <a:p>
            <a:pPr lvl="1"/>
            <a:r>
              <a:rPr lang="en-US" sz="2400" dirty="0" smtClean="0"/>
              <a:t>Similar to the Lee’s Algorithm</a:t>
            </a:r>
          </a:p>
          <a:p>
            <a:pPr lvl="1" algn="just"/>
            <a:r>
              <a:rPr lang="en-US" sz="2400" dirty="0" smtClean="0"/>
              <a:t>Uses the expansion distance 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400" dirty="0" smtClean="0"/>
              <a:t>) to control the </a:t>
            </a:r>
            <a:r>
              <a:rPr lang="en-US" sz="2400" u="sng" dirty="0" smtClean="0"/>
              <a:t>quality of routing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PAR-2 (Double Front Wave Expansion)</a:t>
            </a:r>
          </a:p>
          <a:p>
            <a:pPr lvl="1"/>
            <a:r>
              <a:rPr lang="en-US" sz="2400" dirty="0" smtClean="0"/>
              <a:t>Requires the use of PAR-1</a:t>
            </a:r>
          </a:p>
          <a:p>
            <a:pPr lvl="1"/>
            <a:r>
              <a:rPr lang="en-US" sz="2400" dirty="0" smtClean="0"/>
              <a:t>Steiner tree construction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en-US" dirty="0" smtClean="0"/>
              <a:t>Watanabe’s PAR-1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745397" cy="29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990" y="2071678"/>
            <a:ext cx="2701588" cy="29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386" y="2071677"/>
            <a:ext cx="2584762" cy="2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2912" y="5357822"/>
            <a:ext cx="5782858" cy="5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After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260" y="1671658"/>
            <a:ext cx="6649479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&amp; Detailed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8865"/>
            <a:ext cx="8229600" cy="392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PAR-1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100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100" dirty="0" smtClean="0"/>
              <a:t> = 4)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5857" y="1643050"/>
          <a:ext cx="507492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Watanabe’s PAR-1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5" y="1600200"/>
            <a:ext cx="8229600" cy="4686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When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800" dirty="0" smtClean="0"/>
              <a:t> = 1, PAR-1 equals the Lee’s algorithm.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 Shortest path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/>
              <a:t>When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800" dirty="0" smtClean="0"/>
              <a:t> = ∞, PAR-1 becomes a line search (or line expansion) algorithm.</a:t>
            </a:r>
            <a:endParaRPr lang="en-US" sz="2400" dirty="0" smtClean="0"/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 Minimize the number of vias</a:t>
            </a:r>
          </a:p>
          <a:p>
            <a:pPr algn="just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Watanabe’s PAR-1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528" y="1600200"/>
            <a:ext cx="741894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Watanabe’s PAR-1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67</a:t>
            </a:fld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27" y="1600200"/>
            <a:ext cx="806574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Watanabe’s PAR-2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Steiner Tree Construction</a:t>
            </a:r>
          </a:p>
          <a:p>
            <a:r>
              <a:rPr lang="en-US" dirty="0" smtClean="0"/>
              <a:t>Can be used to connect multiple-pin nets</a:t>
            </a:r>
          </a:p>
          <a:p>
            <a:r>
              <a:rPr lang="en-US" dirty="0" smtClean="0"/>
              <a:t>Double Wave Expansion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wave expansion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wave expansion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Routing</a:t>
            </a:r>
          </a:p>
          <a:p>
            <a:pPr lvl="1"/>
            <a:r>
              <a:rPr lang="en-US" dirty="0" smtClean="0"/>
              <a:t>Steiner Tree Based Routing</a:t>
            </a:r>
          </a:p>
          <a:p>
            <a:pPr lvl="1"/>
            <a:r>
              <a:rPr lang="en-US" dirty="0" smtClean="0"/>
              <a:t>Iterative Improvement</a:t>
            </a:r>
          </a:p>
          <a:p>
            <a:pPr lvl="1"/>
            <a:r>
              <a:rPr lang="en-US" dirty="0" smtClean="0"/>
              <a:t>Graph Search Methods</a:t>
            </a:r>
          </a:p>
          <a:p>
            <a:pPr lvl="1"/>
            <a:r>
              <a:rPr lang="en-US" dirty="0" smtClean="0"/>
              <a:t>Maze Routing</a:t>
            </a:r>
          </a:p>
          <a:p>
            <a:pPr lvl="1"/>
            <a:r>
              <a:rPr lang="en-US" dirty="0" smtClean="0"/>
              <a:t>Layer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Routing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2"/>
            <a:r>
              <a:rPr lang="en-US" dirty="0" smtClean="0"/>
              <a:t>Maze routing</a:t>
            </a:r>
          </a:p>
          <a:p>
            <a:pPr lvl="2"/>
            <a:r>
              <a:rPr lang="en-US" dirty="0" smtClean="0"/>
              <a:t>Line search (Line expansion) routing</a:t>
            </a:r>
          </a:p>
          <a:p>
            <a:pPr lvl="1"/>
            <a:r>
              <a:rPr lang="en-US" dirty="0" smtClean="0"/>
              <a:t>Restricted</a:t>
            </a:r>
          </a:p>
          <a:p>
            <a:pPr lvl="2"/>
            <a:r>
              <a:rPr lang="en-US" dirty="0" smtClean="0"/>
              <a:t>Channel routing</a:t>
            </a:r>
          </a:p>
          <a:p>
            <a:pPr lvl="2"/>
            <a:r>
              <a:rPr lang="en-US" dirty="0" smtClean="0"/>
              <a:t>Switchbox routing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b="1" dirty="0" smtClean="0"/>
              <a:t>2</a:t>
            </a:r>
            <a:r>
              <a:rPr lang="en-US" sz="3100" b="1" baseline="30000" dirty="0" smtClean="0"/>
              <a:t>nd</a:t>
            </a:r>
            <a:r>
              <a:rPr lang="en-US" sz="3100" b="1" dirty="0" smtClean="0"/>
              <a:t> Wave Expansion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&amp; Switchboxes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917" y="1600199"/>
            <a:ext cx="5749842" cy="494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 (</a:t>
            </a:r>
            <a:r>
              <a:rPr lang="en-US" sz="3100" b="1" dirty="0" smtClean="0"/>
              <a:t>Restricted Routing Area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 (</a:t>
            </a:r>
            <a:r>
              <a:rPr lang="en-US" sz="3100" b="1" dirty="0" smtClean="0"/>
              <a:t>Restricted Routing Area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Watanabe’s PAR-2</a:t>
            </a:r>
            <a:br>
              <a:rPr lang="en-US" dirty="0" smtClean="0"/>
            </a:br>
            <a:r>
              <a:rPr lang="en-US" sz="3100" dirty="0" smtClean="0"/>
              <a:t>(2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Wave Expansion)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6" y="1857396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4863</Words>
  <Application>Microsoft Office PowerPoint</Application>
  <PresentationFormat>On-screen Show (4:3)</PresentationFormat>
  <Paragraphs>3546</Paragraphs>
  <Slides>109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佈景主題</vt:lpstr>
      <vt:lpstr>Parallel Algorithms for VLSI Routing</vt:lpstr>
      <vt:lpstr>Reference</vt:lpstr>
      <vt:lpstr>A Simple VLSI Design Flow</vt:lpstr>
      <vt:lpstr>Introduction</vt:lpstr>
      <vt:lpstr>Layout After Placement</vt:lpstr>
      <vt:lpstr>Global &amp; Detailed Routing</vt:lpstr>
      <vt:lpstr>Global Routing</vt:lpstr>
      <vt:lpstr>Detailed Routing</vt:lpstr>
      <vt:lpstr>Channels &amp; Switchboxes</vt:lpstr>
      <vt:lpstr>Slide 10</vt:lpstr>
      <vt:lpstr>A Routing Example</vt:lpstr>
      <vt:lpstr>Routing</vt:lpstr>
      <vt:lpstr>Maze Routing</vt:lpstr>
      <vt:lpstr>The Lee’s (Lee-Moore) Algorithm</vt:lpstr>
      <vt:lpstr>A Maze Routing Problem</vt:lpstr>
      <vt:lpstr>The Lee’s Algorithm (1) Front Wave Expansion Phase</vt:lpstr>
      <vt:lpstr>The Lee’s Algorithm (1) Front Wave Expansion Phase</vt:lpstr>
      <vt:lpstr>The Lee’s Algorithm (1) Front Wave Expansion Phase</vt:lpstr>
      <vt:lpstr>The Lee’s Algorithm (1) Front Wave Expansion Phase</vt:lpstr>
      <vt:lpstr>The Lee’s Algorithm (1) Front Wave Expansion Phase</vt:lpstr>
      <vt:lpstr>The Lee’s Algorithm (1) Front Wave Expansion Phase</vt:lpstr>
      <vt:lpstr>The Lee’s Algorithm (2) Path Trace Back Phase</vt:lpstr>
      <vt:lpstr>The Lee’s Algorithm (2) Path Trace Back Phase</vt:lpstr>
      <vt:lpstr>The Lee’s Algorithm (2) Path Trace Back Phase</vt:lpstr>
      <vt:lpstr>The Lee’s Algorithm (2) Path Trace Back Phase</vt:lpstr>
      <vt:lpstr>The Lee’s Algorithm (2) Path Trace Back Phase</vt:lpstr>
      <vt:lpstr>The Lee’s Algorithm (2) Path Trace Back Phase</vt:lpstr>
      <vt:lpstr>The Lee’s Algorithm (3) Sweeping Phase</vt:lpstr>
      <vt:lpstr>The Lee’s Algorithm (3) Sweeping Phase</vt:lpstr>
      <vt:lpstr>The Lee’s Algorithm (3) Sweeping Phase</vt:lpstr>
      <vt:lpstr>The Lee’s Maze Routing Algorithm</vt:lpstr>
      <vt:lpstr>Distributed-Memory Parallel Lee’s Algorithm</vt:lpstr>
      <vt:lpstr>Distributed-Memory Parallel Lee’s Algorithm</vt:lpstr>
      <vt:lpstr>Grid Partitioning and Mapping to Processors</vt:lpstr>
      <vt:lpstr>Grid Partitioning and Mapping to Processors</vt:lpstr>
      <vt:lpstr>Shared Memory Parallel Lee’s Algorithm</vt:lpstr>
      <vt:lpstr>Shared Memory Parallel Lee’s Algorithm  (cont’d)</vt:lpstr>
      <vt:lpstr>Line Search (Line Expansion) Routing</vt:lpstr>
      <vt:lpstr>Line Search (Line Expansion) Routing</vt:lpstr>
      <vt:lpstr>Line Search Routing  (cont’d)</vt:lpstr>
      <vt:lpstr>Watanabe’s Maze Routing Algorithm</vt:lpstr>
      <vt:lpstr>Watanabe’s PAR-1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 (Dex = 4)</vt:lpstr>
      <vt:lpstr>Watanabe’s PAR-1</vt:lpstr>
      <vt:lpstr>Watanabe’s PAR-1</vt:lpstr>
      <vt:lpstr>Watanabe’s PAR-1</vt:lpstr>
      <vt:lpstr>Watanabe’s PAR-2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 (Restricted Routing Area)</vt:lpstr>
      <vt:lpstr>Watanabe’s PAR-2  (Restricted Routing Area)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(1st Wave Expansion)</vt:lpstr>
      <vt:lpstr>Watanabe’s PAR-2 (2nd Wave Expansion)</vt:lpstr>
      <vt:lpstr>Watanabe’s PAR-2 (2nd Wave Expansion)</vt:lpstr>
      <vt:lpstr>Watanabe’s PAR-2 (2nd Wave Expansion)</vt:lpstr>
      <vt:lpstr>Watanabe’s PAR-2 (2nd Wave Expansion)</vt:lpstr>
      <vt:lpstr>Watanabe’s PAR-2 (Restricted Routing Area)</vt:lpstr>
      <vt:lpstr>Watanabe’s PAR-2 (Steiner Point)</vt:lpstr>
      <vt:lpstr>Watanabe’s PAR-2 (Use PAR-1 to Connect Terminals/Pins)</vt:lpstr>
      <vt:lpstr>Watanabe’s PAR-2</vt:lpstr>
      <vt:lpstr>Watanabe’s PAR-2</vt:lpstr>
      <vt:lpstr>A Multi-Terminal Routing Problem</vt:lpstr>
      <vt:lpstr>A Multi-Terminal Routing Problem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I-Lun</dc:creator>
  <cp:lastModifiedBy>I-Lun Tseng</cp:lastModifiedBy>
  <cp:revision>551</cp:revision>
  <dcterms:created xsi:type="dcterms:W3CDTF">2009-08-29T15:11:05Z</dcterms:created>
  <dcterms:modified xsi:type="dcterms:W3CDTF">2009-11-02T07:27:50Z</dcterms:modified>
</cp:coreProperties>
</file>