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49" r:id="rId2"/>
    <p:sldId id="417" r:id="rId3"/>
    <p:sldId id="418" r:id="rId4"/>
    <p:sldId id="419" r:id="rId5"/>
    <p:sldId id="420" r:id="rId6"/>
    <p:sldId id="421" r:id="rId7"/>
    <p:sldId id="258" r:id="rId8"/>
    <p:sldId id="281" r:id="rId9"/>
    <p:sldId id="375" r:id="rId10"/>
    <p:sldId id="376" r:id="rId11"/>
    <p:sldId id="377" r:id="rId12"/>
    <p:sldId id="378" r:id="rId13"/>
    <p:sldId id="379" r:id="rId14"/>
    <p:sldId id="380" r:id="rId15"/>
    <p:sldId id="382" r:id="rId16"/>
    <p:sldId id="396" r:id="rId17"/>
    <p:sldId id="381" r:id="rId18"/>
    <p:sldId id="383" r:id="rId19"/>
    <p:sldId id="283" r:id="rId20"/>
    <p:sldId id="279" r:id="rId21"/>
    <p:sldId id="259" r:id="rId22"/>
    <p:sldId id="274" r:id="rId23"/>
    <p:sldId id="264" r:id="rId24"/>
    <p:sldId id="368" r:id="rId25"/>
    <p:sldId id="369" r:id="rId26"/>
    <p:sldId id="261" r:id="rId27"/>
    <p:sldId id="262" r:id="rId28"/>
    <p:sldId id="268" r:id="rId29"/>
    <p:sldId id="350" r:id="rId30"/>
    <p:sldId id="351" r:id="rId31"/>
    <p:sldId id="385" r:id="rId32"/>
    <p:sldId id="386" r:id="rId33"/>
    <p:sldId id="286" r:id="rId34"/>
    <p:sldId id="353" r:id="rId35"/>
    <p:sldId id="355" r:id="rId36"/>
    <p:sldId id="363" r:id="rId37"/>
    <p:sldId id="361" r:id="rId38"/>
    <p:sldId id="362" r:id="rId39"/>
    <p:sldId id="359" r:id="rId40"/>
    <p:sldId id="302" r:id="rId41"/>
    <p:sldId id="308" r:id="rId42"/>
    <p:sldId id="307" r:id="rId43"/>
    <p:sldId id="313" r:id="rId44"/>
    <p:sldId id="422" r:id="rId45"/>
    <p:sldId id="423" r:id="rId46"/>
    <p:sldId id="282" r:id="rId47"/>
    <p:sldId id="397" r:id="rId48"/>
    <p:sldId id="398" r:id="rId49"/>
    <p:sldId id="399" r:id="rId50"/>
    <p:sldId id="400" r:id="rId51"/>
    <p:sldId id="401" r:id="rId52"/>
    <p:sldId id="403" r:id="rId53"/>
    <p:sldId id="404" r:id="rId54"/>
    <p:sldId id="406" r:id="rId55"/>
    <p:sldId id="407" r:id="rId56"/>
    <p:sldId id="413" r:id="rId57"/>
    <p:sldId id="408" r:id="rId58"/>
    <p:sldId id="414" r:id="rId59"/>
    <p:sldId id="415" r:id="rId60"/>
    <p:sldId id="409" r:id="rId61"/>
    <p:sldId id="410" r:id="rId62"/>
    <p:sldId id="411" r:id="rId63"/>
    <p:sldId id="416" r:id="rId64"/>
    <p:sldId id="412" r:id="rId65"/>
  </p:sldIdLst>
  <p:sldSz cx="9144000" cy="6858000" type="screen4x3"/>
  <p:notesSz cx="6731000" cy="98567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ptop" initials="l" lastIdx="1" clrIdx="0"/>
  <p:cmAuthor id="1" name="I-Lun" initials="I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4D4D4D"/>
    <a:srgbClr val="006600"/>
    <a:srgbClr val="FF9900"/>
    <a:srgbClr val="5F5F5F"/>
    <a:srgbClr val="FFCC00"/>
    <a:srgbClr val="000099"/>
    <a:srgbClr val="CC330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77" autoAdjust="0"/>
    <p:restoredTop sz="96333" autoAdjust="0"/>
  </p:normalViewPr>
  <p:slideViewPr>
    <p:cSldViewPr snapToGrid="0">
      <p:cViewPr>
        <p:scale>
          <a:sx n="80" d="100"/>
          <a:sy n="80" d="100"/>
        </p:scale>
        <p:origin x="-114" y="-66"/>
      </p:cViewPr>
      <p:guideLst>
        <p:guide orient="horz" pos="2160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34"/>
    </p:cViewPr>
  </p:sorterViewPr>
  <p:notesViewPr>
    <p:cSldViewPr snapToGrid="0">
      <p:cViewPr varScale="1">
        <p:scale>
          <a:sx n="47" d="100"/>
          <a:sy n="47" d="100"/>
        </p:scale>
        <p:origin x="-1626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F8C9A1-3E1E-41B8-8838-E9A3094188D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524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5FB914-372D-453E-8570-6BAA298F2F0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FB914-372D-453E-8570-6BAA298F2F05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C328E-FDC8-417C-9889-E54A03A326C1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630B8-3638-497C-8313-7823382C4478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tabLst>
                <a:tab pos="304800" algn="l"/>
              </a:tabLst>
            </a:pPr>
            <a:r>
              <a:rPr lang="zh-TW" altLang="en-US" sz="1000" u="sng"/>
              <a:t>電子商務學類 </a:t>
            </a:r>
            <a:r>
              <a:rPr lang="zh-TW" altLang="en-US" sz="1000"/>
              <a:t>→課程目標除了使學生具備電子商務管理理論基礎之外，更能藉由企業界實際的運作，使學生具備電子商務管理之實務經驗。教學重點為：資訊科技與管理決策、物流管理、金流管理 、電子商務與社會。</a:t>
            </a:r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資訊工程學類</a:t>
            </a:r>
            <a:r>
              <a:rPr lang="zh-TW" altLang="en-US" sz="1000"/>
              <a:t> →本學類課程目標在奠定學生在計算機科學與資訊工程方面的基礎，獲取計算機科學理論及電腦科學的知識，以及電腦系統、多媒體技術、人工智慧、網際網路與網路通訊等各方面的實務與應用，以培育能獨立思考的資訊工程專業人才為目標。</a:t>
            </a:r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資訊科學學類</a:t>
            </a:r>
            <a:r>
              <a:rPr lang="zh-TW" altLang="en-US" sz="1000"/>
              <a:t> →本學類以計算機為工具來發展資訊科學的理論與應用，研發資訊科技之核心技術並將其應用於各應用領域，培育學生紮實的資訊背景及製作資訊系統能力。</a:t>
            </a:r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資訊管理學類</a:t>
            </a:r>
            <a:r>
              <a:rPr lang="zh-TW" altLang="en-US" sz="1000"/>
              <a:t> →本學類培養具有企業資訊、網路通訊、應用系統以及網路知識庫的資訊擷取、應用、創新、規劃、設計、開發與評估能力之專業人才；課程設計涵蓋資訊與管理雙重領域，理論與實務並重。</a:t>
            </a:r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圖書資訊學類</a:t>
            </a:r>
            <a:r>
              <a:rPr lang="zh-TW" altLang="en-US" sz="1000"/>
              <a:t> →本學類在教導學生對於書籍、文件、使用手冊、電腦化資料庫、影片等相關出版品，應如何收集、整理、儲存、提取並完善管理。課程方向可分為使用者</a:t>
            </a:r>
            <a:r>
              <a:rPr lang="en-US" altLang="zh-TW" sz="1000"/>
              <a:t>(</a:t>
            </a:r>
            <a:r>
              <a:rPr lang="zh-TW" altLang="en-US" sz="1000"/>
              <a:t>顧客</a:t>
            </a:r>
            <a:r>
              <a:rPr lang="en-US" altLang="zh-TW" sz="1000"/>
              <a:t>)</a:t>
            </a:r>
            <a:r>
              <a:rPr lang="zh-TW" altLang="en-US" sz="1000"/>
              <a:t>取向與技術取向二者，使用者取向著重在如何幫助顧客找到所需資訊；技術取向則偏重在如何透過科技來取得並整理出顧客所需的資料。</a:t>
            </a:r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資訊教育學類</a:t>
            </a:r>
            <a:r>
              <a:rPr lang="zh-TW" altLang="en-US" sz="1000"/>
              <a:t> →培育具有資訊知識與技術的學生，兼顧資訊科技和資訊教育兩個領域。</a:t>
            </a:r>
            <a:endParaRPr lang="zh-TW" altLang="en-US" sz="1000" u="sng"/>
          </a:p>
          <a:p>
            <a:pPr>
              <a:tabLst>
                <a:tab pos="304800" algn="l"/>
              </a:tabLst>
            </a:pPr>
            <a:r>
              <a:rPr lang="zh-TW" altLang="en-US" sz="1000" u="sng"/>
              <a:t>資訊傳播學類</a:t>
            </a:r>
            <a:r>
              <a:rPr lang="zh-TW" altLang="en-US" sz="1000"/>
              <a:t> →教學目標在培育學生瞭解資訊傳播網絡世代形成、發展和流變的本質，及其對個人、社會和文化的影響；培養傳播專業人員、數位媒體設計與開發人才，以及資訊或電訊傳播網路服務的行銷與管理人才。 </a:t>
            </a:r>
          </a:p>
          <a:p>
            <a:pPr>
              <a:tabLst>
                <a:tab pos="304800" algn="l"/>
              </a:tabLst>
            </a:pPr>
            <a:endParaRPr lang="zh-TW" altLang="en-US"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7083C-B371-4159-B53A-0D338EFAD802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2038" y="858838"/>
            <a:ext cx="4608512" cy="3455987"/>
          </a:xfrm>
          <a:ln w="12700" cap="flat">
            <a:solidFill>
              <a:schemeClr val="tx1"/>
            </a:solidFill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84713"/>
            <a:ext cx="4940300" cy="4149725"/>
          </a:xfrm>
          <a:ln/>
        </p:spPr>
        <p:txBody>
          <a:bodyPr lIns="91320" tIns="45660" rIns="91320" bIns="45660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6EDA3-297F-44F9-A5A5-2A76A3743A7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394FA-4BD8-41C6-B017-300FDE7C12D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1581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28600"/>
            <a:ext cx="4591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51B3-E799-49E5-96F8-E4F6F2A1B6E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9812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19812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2100" y="41148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A2FE5C-B65E-4BEB-B96D-38F4B14A490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9812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812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5AE738-8FDF-43E9-9CE9-96834536B51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19812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2100" y="4114800"/>
            <a:ext cx="3086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B8EBC5-BCFC-4D66-A90E-17468226928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133600" y="228600"/>
            <a:ext cx="6324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136D5F6-2AB7-4775-83F7-B73D2E9F2AA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FF8B2-E91E-4D71-B3D2-8F4C0357651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13B67-46F1-4A2B-BD9D-6701C761393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81200"/>
            <a:ext cx="3086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3A8DC-240B-4296-BB8E-873B97CFFE8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3D00D-4F6B-4425-8B12-F63C00D0E0F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D51C-B171-4DA0-8841-5F63B0C1373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47F04-A39B-4896-8065-F3EFB562635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A67F3-9937-43B5-AF69-C1B4D429B72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D0417-1793-4FC0-8FEB-81B2DB4BE48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28600"/>
            <a:ext cx="556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324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fld id="{D9BCC586-A203-4202-9882-DC110E1D8D7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8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hyperlink" Target="http://www.yzu.edu.tw/nqa/index.ht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ic.yesky.com/viewpic.htm?page=/sucai/200409/20040908/shan20.jpg&amp;count=3038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www.xjtu.edu.cn/photo/pic/1286849271.jpg" TargetMode="Externa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image" Target="../media/image70.jpeg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24" Type="http://schemas.openxmlformats.org/officeDocument/2006/relationships/image" Target="../media/image92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10" Type="http://schemas.openxmlformats.org/officeDocument/2006/relationships/image" Target="../media/image78.jpe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57.png"/><Relationship Id="rId7" Type="http://schemas.openxmlformats.org/officeDocument/2006/relationships/image" Target="../media/image104.png"/><Relationship Id="rId12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7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amewolf.com.tw/game/gpreview/2000/20001128/04/001.jpg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2.jpeg"/><Relationship Id="rId3" Type="http://schemas.openxmlformats.org/officeDocument/2006/relationships/slide" Target="slide10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slide" Target="slide19.xml"/><Relationship Id="rId5" Type="http://schemas.openxmlformats.org/officeDocument/2006/relationships/slide" Target="slide12.xml"/><Relationship Id="rId10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1941292" y="3773727"/>
            <a:ext cx="6506022" cy="126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簡報人：</a:t>
            </a:r>
            <a:r>
              <a:rPr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資訊工程系  助理教授</a:t>
            </a:r>
            <a:endParaRPr lang="zh-TW" altLang="en-US" sz="2800" b="1" dirty="0">
              <a:solidFill>
                <a:srgbClr val="000099"/>
              </a:solidFill>
              <a:ea typeface="標楷體" pitchFamily="65" charset="-120"/>
            </a:endParaRPr>
          </a:p>
          <a:p>
            <a:pPr algn="r">
              <a:spcBef>
                <a:spcPts val="600"/>
              </a:spcBef>
            </a:pPr>
            <a:r>
              <a:rPr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                         曾奕倫   </a:t>
            </a:r>
            <a:r>
              <a:rPr lang="en-US" altLang="zh-TW" sz="2800" b="1" dirty="0" smtClean="0">
                <a:solidFill>
                  <a:srgbClr val="000099"/>
                </a:solidFill>
                <a:ea typeface="標楷體" pitchFamily="65" charset="-120"/>
              </a:rPr>
              <a:t>(</a:t>
            </a:r>
            <a:r>
              <a:rPr lang="en-US" altLang="zh-TW" sz="2800" i="1" dirty="0" smtClean="0">
                <a:solidFill>
                  <a:srgbClr val="000099"/>
                </a:solidFill>
                <a:latin typeface="Calibri" pitchFamily="34" charset="0"/>
                <a:ea typeface="標楷體" pitchFamily="65" charset="-120"/>
              </a:rPr>
              <a:t>I-</a:t>
            </a:r>
            <a:r>
              <a:rPr lang="en-US" altLang="zh-TW" sz="2800" i="1" dirty="0" err="1" smtClean="0">
                <a:solidFill>
                  <a:srgbClr val="000099"/>
                </a:solidFill>
                <a:latin typeface="Calibri" pitchFamily="34" charset="0"/>
                <a:ea typeface="標楷體" pitchFamily="65" charset="-120"/>
              </a:rPr>
              <a:t>Lun</a:t>
            </a:r>
            <a:r>
              <a:rPr lang="en-US" altLang="zh-TW" sz="2800" i="1" dirty="0" smtClean="0">
                <a:solidFill>
                  <a:srgbClr val="000099"/>
                </a:solidFill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2800" i="1" dirty="0">
                <a:solidFill>
                  <a:srgbClr val="000099"/>
                </a:solidFill>
                <a:latin typeface="Calibri" pitchFamily="34" charset="0"/>
                <a:ea typeface="標楷體" pitchFamily="65" charset="-120"/>
              </a:rPr>
              <a:t>Tseng</a:t>
            </a:r>
            <a:r>
              <a:rPr lang="en-US" altLang="zh-TW" sz="2800" b="1" dirty="0">
                <a:solidFill>
                  <a:srgbClr val="000099"/>
                </a:solidFill>
                <a:ea typeface="標楷體" pitchFamily="65" charset="-120"/>
              </a:rPr>
              <a:t>)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2293257" y="667661"/>
            <a:ext cx="6662058" cy="25545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eaLnBrk="0" hangingPunct="0">
              <a:spcBef>
                <a:spcPts val="0"/>
              </a:spcBef>
            </a:pPr>
            <a:r>
              <a:rPr lang="zh-TW" altLang="en-US" sz="72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元智大學</a:t>
            </a:r>
            <a:endParaRPr lang="en-US" altLang="zh-TW" sz="720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eaLnBrk="0" hangingPunct="0">
              <a:spcBef>
                <a:spcPts val="0"/>
              </a:spcBef>
            </a:pPr>
            <a:r>
              <a:rPr lang="zh-TW" altLang="en-US" sz="72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資訊工程系簡介</a:t>
            </a:r>
            <a:endParaRPr lang="zh-TW" altLang="en-US" sz="72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743" y="6139541"/>
            <a:ext cx="6270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 smtClean="0">
                <a:solidFill>
                  <a:srgbClr val="4D4D4D"/>
                </a:solidFill>
                <a:latin typeface="+mn-ea"/>
                <a:ea typeface="+mn-ea"/>
              </a:rPr>
              <a:t>本簡報之部分內容來自元智大學資訊工程學系曾王道助理教授</a:t>
            </a:r>
            <a:endParaRPr lang="en-US" sz="1400" dirty="0"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3760" y="5073288"/>
            <a:ext cx="341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663300"/>
                </a:solidFill>
                <a:latin typeface="+mn-ea"/>
                <a:ea typeface="+mn-ea"/>
              </a:rPr>
              <a:t>簡報日期：</a:t>
            </a:r>
            <a:r>
              <a:rPr lang="en-US" sz="2000" dirty="0" smtClean="0">
                <a:solidFill>
                  <a:srgbClr val="663300"/>
                </a:solidFill>
                <a:latin typeface="+mn-ea"/>
                <a:ea typeface="+mn-ea"/>
              </a:rPr>
              <a:t>2008/10/29</a:t>
            </a:r>
          </a:p>
          <a:p>
            <a:r>
              <a:rPr lang="zh-TW" altLang="en-US" sz="2000" dirty="0" smtClean="0">
                <a:solidFill>
                  <a:srgbClr val="663300"/>
                </a:solidFill>
                <a:latin typeface="+mn-ea"/>
                <a:ea typeface="+mn-ea"/>
              </a:rPr>
              <a:t>簡報地點：國立清水高中</a:t>
            </a:r>
            <a:endParaRPr lang="en-US" sz="2000" dirty="0">
              <a:solidFill>
                <a:srgbClr val="6633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7" name="Rectangle 9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資訊學院</a:t>
            </a:r>
          </a:p>
        </p:txBody>
      </p:sp>
      <p:pic>
        <p:nvPicPr>
          <p:cNvPr id="206853" name="Picture 5" descr="camp_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27300" y="2286000"/>
            <a:ext cx="6384925" cy="3884613"/>
          </a:xfrm>
          <a:noFill/>
          <a:ln/>
        </p:spPr>
      </p:pic>
      <p:sp>
        <p:nvSpPr>
          <p:cNvPr id="206858" name="Text Box 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19350" y="5773738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  <p:pic>
        <p:nvPicPr>
          <p:cNvPr id="206860" name="Picture 12" descr="img_0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1029" t="6540" r="6198" b="15131"/>
          <a:stretch>
            <a:fillRect/>
          </a:stretch>
        </p:blipFill>
        <p:spPr>
          <a:xfrm>
            <a:off x="2187575" y="1436688"/>
            <a:ext cx="2189163" cy="1381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2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工學院</a:t>
            </a:r>
          </a:p>
        </p:txBody>
      </p:sp>
      <p:pic>
        <p:nvPicPr>
          <p:cNvPr id="208901" name="Picture 5" descr="camp_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7275" y="2025650"/>
            <a:ext cx="6408738" cy="3898900"/>
          </a:xfrm>
          <a:noFill/>
          <a:ln/>
        </p:spPr>
      </p:pic>
      <p:sp>
        <p:nvSpPr>
          <p:cNvPr id="208904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19350" y="5773738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管理學院</a:t>
            </a:r>
          </a:p>
        </p:txBody>
      </p:sp>
      <p:pic>
        <p:nvPicPr>
          <p:cNvPr id="210949" name="Picture 5" descr="camp_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6975" y="2232025"/>
            <a:ext cx="6502400" cy="3957638"/>
          </a:xfrm>
          <a:noFill/>
          <a:ln/>
        </p:spPr>
      </p:pic>
      <p:sp>
        <p:nvSpPr>
          <p:cNvPr id="210952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19350" y="5773738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  <p:pic>
        <p:nvPicPr>
          <p:cNvPr id="210954" name="Picture 10" descr="img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25675" y="1449388"/>
            <a:ext cx="1931988" cy="12874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8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人文社會學院</a:t>
            </a:r>
          </a:p>
        </p:txBody>
      </p:sp>
      <p:pic>
        <p:nvPicPr>
          <p:cNvPr id="212997" name="Picture 5" descr="camp_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2038" y="2328863"/>
            <a:ext cx="6588125" cy="4008437"/>
          </a:xfrm>
          <a:noFill/>
          <a:ln/>
        </p:spPr>
      </p:pic>
      <p:sp>
        <p:nvSpPr>
          <p:cNvPr id="213000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19350" y="5773738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  <p:pic>
        <p:nvPicPr>
          <p:cNvPr id="213002" name="Picture 10" descr="img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11388" y="1463675"/>
            <a:ext cx="2047875" cy="1365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6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行政大樓</a:t>
            </a:r>
          </a:p>
        </p:txBody>
      </p:sp>
      <p:pic>
        <p:nvPicPr>
          <p:cNvPr id="215045" name="Picture 5" descr="camp_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7588" y="1662113"/>
            <a:ext cx="6540500" cy="4189412"/>
          </a:xfrm>
          <a:noFill/>
          <a:ln/>
        </p:spPr>
      </p:pic>
      <p:sp>
        <p:nvSpPr>
          <p:cNvPr id="215048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19350" y="5773738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  <p:pic>
        <p:nvPicPr>
          <p:cNvPr id="215050" name="Picture 10" descr="img_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810500" y="4662488"/>
            <a:ext cx="1143000" cy="1714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1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學生活動中心</a:t>
            </a:r>
          </a:p>
        </p:txBody>
      </p:sp>
      <p:pic>
        <p:nvPicPr>
          <p:cNvPr id="219140" name="Picture 4" descr="dorm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63788" y="1698625"/>
            <a:ext cx="6432550" cy="3968750"/>
          </a:xfrm>
          <a:noFill/>
          <a:ln/>
        </p:spPr>
      </p:pic>
      <p:sp>
        <p:nvSpPr>
          <p:cNvPr id="219143" name="Text 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376488" y="5759450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圖書資訊中心</a:t>
            </a:r>
          </a:p>
        </p:txBody>
      </p:sp>
      <p:pic>
        <p:nvPicPr>
          <p:cNvPr id="246790" name="Picture 6" descr="pic_envi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086" r="3423"/>
          <a:stretch>
            <a:fillRect/>
          </a:stretch>
        </p:blipFill>
        <p:spPr>
          <a:xfrm>
            <a:off x="2316163" y="2009775"/>
            <a:ext cx="6543675" cy="3459163"/>
          </a:xfrm>
          <a:noFill/>
          <a:ln/>
        </p:spPr>
      </p:pic>
      <p:sp>
        <p:nvSpPr>
          <p:cNvPr id="246792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374900" y="5700713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3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體育館</a:t>
            </a:r>
          </a:p>
        </p:txBody>
      </p:sp>
      <p:pic>
        <p:nvPicPr>
          <p:cNvPr id="217092" name="Picture 4" descr="gym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20938" y="1871663"/>
            <a:ext cx="6346825" cy="3697287"/>
          </a:xfrm>
          <a:noFill/>
          <a:ln/>
        </p:spPr>
      </p:pic>
      <p:sp>
        <p:nvSpPr>
          <p:cNvPr id="217095" name="Text 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374900" y="5700713"/>
            <a:ext cx="92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校長大人</a:t>
            </a:r>
          </a:p>
        </p:txBody>
      </p:sp>
      <p:sp>
        <p:nvSpPr>
          <p:cNvPr id="222216" name="AutoShape 8"/>
          <p:cNvSpPr>
            <a:spLocks noChangeArrowheads="1"/>
          </p:cNvSpPr>
          <p:nvPr/>
        </p:nvSpPr>
        <p:spPr bwMode="auto">
          <a:xfrm flipH="1">
            <a:off x="3021013" y="1336675"/>
            <a:ext cx="3119437" cy="668338"/>
          </a:xfrm>
          <a:prstGeom prst="wedgeRoundRectCallout">
            <a:avLst>
              <a:gd name="adj1" fmla="val -31273"/>
              <a:gd name="adj2" fmla="val 68764"/>
              <a:gd name="adj3" fmla="val 16667"/>
            </a:avLst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要照帥一點ㄛ</a:t>
            </a:r>
            <a:r>
              <a:rPr lang="en-US" altLang="zh-TW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!</a:t>
            </a:r>
          </a:p>
        </p:txBody>
      </p:sp>
      <p:pic>
        <p:nvPicPr>
          <p:cNvPr id="22221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54538" y="2211388"/>
            <a:ext cx="4000500" cy="4000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222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/>
      <p:bldP spid="2222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593975" y="2990850"/>
            <a:ext cx="5016500" cy="2703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57200" indent="-4572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Char char="V"/>
            </a:pPr>
            <a:r>
              <a:rPr kumimoji="0" lang="en-US" altLang="zh-TW" sz="2800" b="1" dirty="0">
                <a:solidFill>
                  <a:srgbClr val="000099"/>
                </a:solidFill>
                <a:ea typeface="標楷體" pitchFamily="65" charset="-120"/>
              </a:rPr>
              <a:t>  </a:t>
            </a:r>
            <a:r>
              <a:rPr kumimoji="0"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學生總人數</a:t>
            </a: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：</a:t>
            </a:r>
            <a:r>
              <a:rPr kumimoji="0" lang="en-US" altLang="zh-TW" sz="2800" b="1" dirty="0" smtClean="0">
                <a:solidFill>
                  <a:srgbClr val="000099"/>
                </a:solidFill>
                <a:ea typeface="標楷體" pitchFamily="65" charset="-120"/>
              </a:rPr>
              <a:t> 9,735</a:t>
            </a:r>
            <a:r>
              <a:rPr kumimoji="0"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人</a:t>
            </a:r>
            <a:endParaRPr kumimoji="0" lang="zh-TW" altLang="en-US" sz="2800" b="1" dirty="0">
              <a:solidFill>
                <a:srgbClr val="000099"/>
              </a:solidFill>
              <a:ea typeface="標楷體" pitchFamily="65" charset="-120"/>
            </a:endParaRPr>
          </a:p>
          <a:p>
            <a:pPr marL="457200" indent="-4572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Char char="V"/>
            </a:pP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  專任</a:t>
            </a:r>
            <a:r>
              <a:rPr kumimoji="0"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教師：</a:t>
            </a:r>
            <a:r>
              <a:rPr kumimoji="0" lang="en-US" altLang="zh-TW" sz="2800" b="1" dirty="0" smtClean="0">
                <a:solidFill>
                  <a:srgbClr val="000099"/>
                </a:solidFill>
                <a:ea typeface="標楷體" pitchFamily="65" charset="-120"/>
              </a:rPr>
              <a:t> </a:t>
            </a:r>
            <a:r>
              <a:rPr kumimoji="0" lang="en-US" altLang="zh-TW" sz="2800" b="1" dirty="0">
                <a:solidFill>
                  <a:srgbClr val="000099"/>
                </a:solidFill>
                <a:ea typeface="標楷體" pitchFamily="65" charset="-120"/>
              </a:rPr>
              <a:t>284</a:t>
            </a: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人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Char char="V"/>
            </a:pP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  職技</a:t>
            </a:r>
            <a:r>
              <a:rPr kumimoji="0" lang="zh-TW" altLang="en-US" sz="2800" b="1" dirty="0" smtClean="0">
                <a:solidFill>
                  <a:srgbClr val="000099"/>
                </a:solidFill>
                <a:ea typeface="標楷體" pitchFamily="65" charset="-120"/>
              </a:rPr>
              <a:t>人員：</a:t>
            </a:r>
            <a:r>
              <a:rPr kumimoji="0" lang="en-US" altLang="zh-TW" sz="2800" b="1" dirty="0" smtClean="0">
                <a:solidFill>
                  <a:srgbClr val="000099"/>
                </a:solidFill>
                <a:ea typeface="標楷體" pitchFamily="65" charset="-120"/>
              </a:rPr>
              <a:t> </a:t>
            </a:r>
            <a:r>
              <a:rPr kumimoji="0" lang="en-US" altLang="zh-TW" sz="2800" b="1" dirty="0">
                <a:solidFill>
                  <a:srgbClr val="000099"/>
                </a:solidFill>
                <a:ea typeface="標楷體" pitchFamily="65" charset="-120"/>
              </a:rPr>
              <a:t>226</a:t>
            </a: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人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Char char="V"/>
            </a:pP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  校地面積共計</a:t>
            </a:r>
            <a:r>
              <a:rPr kumimoji="0" lang="en-US" altLang="zh-TW" sz="2800" b="1" dirty="0">
                <a:solidFill>
                  <a:srgbClr val="000099"/>
                </a:solidFill>
                <a:ea typeface="標楷體" pitchFamily="65" charset="-120"/>
                <a:cs typeface="Arial" charset="0"/>
              </a:rPr>
              <a:t>17.3</a:t>
            </a: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公頃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Char char="V"/>
            </a:pPr>
            <a:r>
              <a:rPr kumimoji="0" lang="zh-TW" altLang="en-US" sz="2800" b="1" dirty="0">
                <a:solidFill>
                  <a:srgbClr val="000099"/>
                </a:solidFill>
                <a:ea typeface="標楷體" pitchFamily="65" charset="-120"/>
              </a:rPr>
              <a:t>  主要建築物十棟</a:t>
            </a:r>
          </a:p>
        </p:txBody>
      </p:sp>
      <p:pic>
        <p:nvPicPr>
          <p:cNvPr id="48133" name="Picture 5" descr="元智六館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6600" y="1973263"/>
            <a:ext cx="1114425" cy="1905000"/>
          </a:xfrm>
          <a:prstGeom prst="rect">
            <a:avLst/>
          </a:prstGeom>
          <a:noFill/>
        </p:spPr>
      </p:pic>
      <p:pic>
        <p:nvPicPr>
          <p:cNvPr id="48134" name="Picture 6" descr="arr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95800" y="4411663"/>
            <a:ext cx="209550" cy="180975"/>
          </a:xfrm>
          <a:prstGeom prst="rect">
            <a:avLst/>
          </a:prstGeom>
          <a:noFill/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895600" y="304800"/>
            <a:ext cx="5737225" cy="1066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人數及校舍統計</a:t>
            </a:r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4"/>
          <a:srcRect l="69482" t="39084" r="21582" b="25304"/>
          <a:stretch>
            <a:fillRect/>
          </a:stretch>
        </p:blipFill>
        <p:spPr bwMode="auto">
          <a:xfrm>
            <a:off x="7677150" y="2833688"/>
            <a:ext cx="87153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7" name="AutoShape 9"/>
          <p:cNvSpPr>
            <a:spLocks noChangeArrowheads="1"/>
          </p:cNvSpPr>
          <p:nvPr/>
        </p:nvSpPr>
        <p:spPr bwMode="auto">
          <a:xfrm flipH="1">
            <a:off x="5021263" y="1524000"/>
            <a:ext cx="3702050" cy="1119188"/>
          </a:xfrm>
          <a:prstGeom prst="wedgeEllipseCallout">
            <a:avLst>
              <a:gd name="adj1" fmla="val -21056"/>
              <a:gd name="adj2" fmla="val 70282"/>
            </a:avLst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sz="2800" b="1">
                <a:solidFill>
                  <a:srgbClr val="000099"/>
                </a:solidFill>
                <a:ea typeface="標楷體" pitchFamily="65" charset="-120"/>
              </a:rPr>
              <a:t>麻雀雖小五臟俱全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5" grpId="0" animBg="1"/>
      <p:bldP spid="481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264" y="2286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曾奕倫老師簡介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4442" y="1965278"/>
            <a:ext cx="6507677" cy="3819571"/>
          </a:xfrm>
        </p:spPr>
        <p:txBody>
          <a:bodyPr/>
          <a:lstStyle/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zh-TW" altLang="en-US" sz="2400" b="1" dirty="0">
                <a:solidFill>
                  <a:srgbClr val="000099"/>
                </a:solidFill>
                <a:latin typeface="+mn-ea"/>
              </a:rPr>
              <a:t>元</a:t>
            </a: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智大學資訊工程學士  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(1997)</a:t>
            </a:r>
            <a:endParaRPr lang="zh-TW" altLang="en-US" sz="2400" b="1" dirty="0">
              <a:solidFill>
                <a:srgbClr val="000099"/>
              </a:solidFill>
              <a:latin typeface="+mn-ea"/>
            </a:endParaRP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國立清華大學資訊工程碩士  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(1999)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美商 </a:t>
            </a:r>
            <a:r>
              <a:rPr lang="en-US" altLang="zh-TW" sz="2400" b="1" dirty="0" err="1" smtClean="0">
                <a:solidFill>
                  <a:srgbClr val="000099"/>
                </a:solidFill>
                <a:latin typeface="+mn-ea"/>
              </a:rPr>
              <a:t>Avant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! Corp. </a:t>
            </a: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軟體研發工程師  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(1999-2002)</a:t>
            </a:r>
            <a:endParaRPr lang="en-US" altLang="zh-TW" sz="2400" b="1" dirty="0">
              <a:solidFill>
                <a:srgbClr val="000099"/>
              </a:solidFill>
              <a:latin typeface="+mn-ea"/>
            </a:endParaRP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澳洲國立昆士蘭大學電機工程博士  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(2008)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000099"/>
                </a:solidFill>
                <a:latin typeface="+mn-ea"/>
              </a:rPr>
              <a:t>元智資工系助理教授  </a:t>
            </a:r>
            <a:r>
              <a:rPr lang="en-US" altLang="zh-TW" sz="2400" b="1" dirty="0" smtClean="0">
                <a:solidFill>
                  <a:srgbClr val="000099"/>
                </a:solidFill>
                <a:latin typeface="+mn-ea"/>
              </a:rPr>
              <a:t>(2008-)</a:t>
            </a:r>
            <a:endParaRPr lang="zh-TW" altLang="en-US" sz="2400" b="1" dirty="0">
              <a:solidFill>
                <a:srgbClr val="000099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animBg="1"/>
      <p:bldP spid="18534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校園瀏覽</a:t>
            </a:r>
          </a:p>
        </p:txBody>
      </p:sp>
      <p:pic>
        <p:nvPicPr>
          <p:cNvPr id="43018" name="Picture 10" descr="24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2213" y="1555550"/>
            <a:ext cx="1114425" cy="838200"/>
          </a:xfrm>
          <a:prstGeom prst="rect">
            <a:avLst/>
          </a:prstGeom>
          <a:noFill/>
        </p:spPr>
      </p:pic>
      <p:pic>
        <p:nvPicPr>
          <p:cNvPr id="43020" name="Picture 12" descr="41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175" y="1555550"/>
            <a:ext cx="1114425" cy="838200"/>
          </a:xfrm>
          <a:prstGeom prst="rect">
            <a:avLst/>
          </a:prstGeom>
          <a:noFill/>
        </p:spPr>
      </p:pic>
      <p:pic>
        <p:nvPicPr>
          <p:cNvPr id="43022" name="Picture 14" descr="18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0138" y="1555550"/>
            <a:ext cx="1114425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24" name="Picture 16" descr="15_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4100" y="1555550"/>
            <a:ext cx="1114425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26" name="Picture 18" descr="14_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9650" y="1555550"/>
            <a:ext cx="1114425" cy="838200"/>
          </a:xfrm>
          <a:prstGeom prst="rect">
            <a:avLst/>
          </a:prstGeom>
          <a:noFill/>
        </p:spPr>
      </p:pic>
      <p:pic>
        <p:nvPicPr>
          <p:cNvPr id="43028" name="Picture 20" descr="27_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62213" y="2635050"/>
            <a:ext cx="1114425" cy="838200"/>
          </a:xfrm>
          <a:prstGeom prst="rect">
            <a:avLst/>
          </a:prstGeom>
          <a:noFill/>
        </p:spPr>
      </p:pic>
      <p:pic>
        <p:nvPicPr>
          <p:cNvPr id="43030" name="Picture 22" descr="13_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86175" y="2635050"/>
            <a:ext cx="1114425" cy="838200"/>
          </a:xfrm>
          <a:prstGeom prst="rect">
            <a:avLst/>
          </a:prstGeom>
          <a:noFill/>
        </p:spPr>
      </p:pic>
      <p:pic>
        <p:nvPicPr>
          <p:cNvPr id="43032" name="Picture 24" descr="16_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0138" y="2635050"/>
            <a:ext cx="1114425" cy="838200"/>
          </a:xfrm>
          <a:prstGeom prst="rect">
            <a:avLst/>
          </a:prstGeom>
          <a:noFill/>
        </p:spPr>
      </p:pic>
      <p:pic>
        <p:nvPicPr>
          <p:cNvPr id="43034" name="Picture 26" descr="40_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34100" y="2635050"/>
            <a:ext cx="1114425" cy="838200"/>
          </a:xfrm>
          <a:prstGeom prst="rect">
            <a:avLst/>
          </a:prstGeom>
          <a:noFill/>
        </p:spPr>
      </p:pic>
      <p:pic>
        <p:nvPicPr>
          <p:cNvPr id="43038" name="Picture 30" descr="36_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62213" y="3716138"/>
            <a:ext cx="1114425" cy="838200"/>
          </a:xfrm>
          <a:prstGeom prst="rect">
            <a:avLst/>
          </a:prstGeom>
          <a:noFill/>
        </p:spPr>
      </p:pic>
      <p:pic>
        <p:nvPicPr>
          <p:cNvPr id="43040" name="Picture 32" descr="22_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86175" y="3716138"/>
            <a:ext cx="1114425" cy="838200"/>
          </a:xfrm>
          <a:prstGeom prst="rect">
            <a:avLst/>
          </a:prstGeom>
          <a:noFill/>
        </p:spPr>
      </p:pic>
      <p:pic>
        <p:nvPicPr>
          <p:cNvPr id="43042" name="Picture 34" descr="23_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10138" y="3716138"/>
            <a:ext cx="1114425" cy="838200"/>
          </a:xfrm>
          <a:prstGeom prst="rect">
            <a:avLst/>
          </a:prstGeom>
          <a:noFill/>
        </p:spPr>
      </p:pic>
      <p:pic>
        <p:nvPicPr>
          <p:cNvPr id="43044" name="Picture 36" descr="17_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34100" y="3716138"/>
            <a:ext cx="1114425" cy="838200"/>
          </a:xfrm>
          <a:prstGeom prst="rect">
            <a:avLst/>
          </a:prstGeom>
          <a:noFill/>
        </p:spPr>
      </p:pic>
      <p:pic>
        <p:nvPicPr>
          <p:cNvPr id="43046" name="Picture 38" descr="21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83463" y="2635050"/>
            <a:ext cx="1114425" cy="838200"/>
          </a:xfrm>
          <a:prstGeom prst="rect">
            <a:avLst/>
          </a:prstGeom>
          <a:noFill/>
        </p:spPr>
      </p:pic>
      <p:pic>
        <p:nvPicPr>
          <p:cNvPr id="43062" name="Picture 54" descr="s00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33638" y="4795638"/>
            <a:ext cx="1109662" cy="842962"/>
          </a:xfrm>
          <a:prstGeom prst="rect">
            <a:avLst/>
          </a:prstGeom>
          <a:noFill/>
        </p:spPr>
      </p:pic>
      <p:pic>
        <p:nvPicPr>
          <p:cNvPr id="43064" name="Picture 56" descr="s00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76650" y="4794050"/>
            <a:ext cx="1114425" cy="838200"/>
          </a:xfrm>
          <a:prstGeom prst="rect">
            <a:avLst/>
          </a:prstGeom>
          <a:noFill/>
        </p:spPr>
      </p:pic>
      <p:pic>
        <p:nvPicPr>
          <p:cNvPr id="43068" name="Picture 60" descr="濃蔭大道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73938" y="3676450"/>
            <a:ext cx="1144587" cy="882650"/>
          </a:xfrm>
          <a:prstGeom prst="rect">
            <a:avLst/>
          </a:prstGeom>
          <a:noFill/>
        </p:spPr>
      </p:pic>
      <p:pic>
        <p:nvPicPr>
          <p:cNvPr id="43070" name="Picture 62" descr="活動中心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02513" y="4832150"/>
            <a:ext cx="1160462" cy="863600"/>
          </a:xfrm>
          <a:prstGeom prst="rect">
            <a:avLst/>
          </a:prstGeom>
          <a:noFill/>
        </p:spPr>
      </p:pic>
      <p:pic>
        <p:nvPicPr>
          <p:cNvPr id="43072" name="Picture 64" descr="學子路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119813" y="4755950"/>
            <a:ext cx="1247775" cy="944563"/>
          </a:xfrm>
          <a:prstGeom prst="rect">
            <a:avLst/>
          </a:prstGeom>
          <a:noFill/>
        </p:spPr>
      </p:pic>
      <p:pic>
        <p:nvPicPr>
          <p:cNvPr id="43074" name="Picture 66" descr="yzu1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906963" y="4784525"/>
            <a:ext cx="1119187" cy="8540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22598" y="5712625"/>
            <a:ext cx="1129143" cy="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6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6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1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1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組織架構</a:t>
            </a:r>
          </a:p>
        </p:txBody>
      </p:sp>
      <p:grpSp>
        <p:nvGrpSpPr>
          <p:cNvPr id="40972" name="Group 12"/>
          <p:cNvGrpSpPr>
            <a:grpSpLocks/>
          </p:cNvGrpSpPr>
          <p:nvPr/>
        </p:nvGrpSpPr>
        <p:grpSpPr bwMode="auto">
          <a:xfrm>
            <a:off x="2582863" y="2255838"/>
            <a:ext cx="5788025" cy="3098800"/>
            <a:chOff x="1829" y="1941"/>
            <a:chExt cx="3646" cy="1952"/>
          </a:xfrm>
        </p:grpSpPr>
        <p:sp>
          <p:nvSpPr>
            <p:cNvPr id="40963" name="Rectangle 3"/>
            <p:cNvSpPr>
              <a:spLocks noChangeAspect="1" noChangeArrowheads="1"/>
            </p:cNvSpPr>
            <p:nvPr/>
          </p:nvSpPr>
          <p:spPr bwMode="auto">
            <a:xfrm>
              <a:off x="1829" y="1941"/>
              <a:ext cx="1561" cy="816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</a:pPr>
              <a:r>
                <a:rPr kumimoji="0" lang="zh-TW" altLang="en-US" sz="2800" b="1">
                  <a:solidFill>
                    <a:schemeClr val="bg1"/>
                  </a:solidFill>
                  <a:ea typeface="標楷體" pitchFamily="65" charset="-120"/>
                </a:rPr>
                <a:t>工程學院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七系七所</a:t>
              </a:r>
            </a:p>
          </p:txBody>
        </p:sp>
        <p:sp>
          <p:nvSpPr>
            <p:cNvPr id="40964" name="Rectangle 4"/>
            <p:cNvSpPr>
              <a:spLocks noChangeAspect="1" noChangeArrowheads="1"/>
            </p:cNvSpPr>
            <p:nvPr/>
          </p:nvSpPr>
          <p:spPr bwMode="auto">
            <a:xfrm>
              <a:off x="3849" y="1941"/>
              <a:ext cx="1626" cy="816"/>
            </a:xfrm>
            <a:prstGeom prst="rect">
              <a:avLst/>
            </a:prstGeom>
            <a:solidFill>
              <a:srgbClr val="66006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388938" indent="-388938" algn="ctr" eaLnBrk="0" hangingPunct="0">
                <a:spcBef>
                  <a:spcPct val="20000"/>
                </a:spcBef>
              </a:pPr>
              <a:r>
                <a:rPr kumimoji="0" lang="zh-TW" altLang="en-US" sz="2800" b="1">
                  <a:solidFill>
                    <a:schemeClr val="bg1"/>
                  </a:solidFill>
                  <a:ea typeface="標楷體" pitchFamily="65" charset="-120"/>
                </a:rPr>
                <a:t>管理學院</a:t>
              </a:r>
            </a:p>
            <a:p>
              <a:pPr marL="388938" indent="-388938" algn="ctr" eaLnBrk="0" hangingPunct="0">
                <a:spcBef>
                  <a:spcPct val="20000"/>
                </a:spcBef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五系五所</a:t>
              </a:r>
            </a:p>
          </p:txBody>
        </p:sp>
        <p:sp>
          <p:nvSpPr>
            <p:cNvPr id="40965" name="Rectangle 5"/>
            <p:cNvSpPr>
              <a:spLocks noChangeAspect="1" noChangeArrowheads="1"/>
            </p:cNvSpPr>
            <p:nvPr/>
          </p:nvSpPr>
          <p:spPr bwMode="auto">
            <a:xfrm>
              <a:off x="1869" y="2998"/>
              <a:ext cx="1561" cy="853"/>
            </a:xfrm>
            <a:prstGeom prst="rect">
              <a:avLst/>
            </a:prstGeom>
            <a:solidFill>
              <a:srgbClr val="0000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</a:pPr>
              <a:r>
                <a:rPr kumimoji="0" lang="zh-TW" altLang="en-US" sz="2800" b="1">
                  <a:solidFill>
                    <a:schemeClr val="bg1"/>
                  </a:solidFill>
                  <a:ea typeface="標楷體" pitchFamily="65" charset="-120"/>
                </a:rPr>
                <a:t>資訊學院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六系四所</a:t>
              </a:r>
            </a:p>
          </p:txBody>
        </p:sp>
        <p:sp>
          <p:nvSpPr>
            <p:cNvPr id="40966" name="Rectangle 6"/>
            <p:cNvSpPr>
              <a:spLocks noChangeAspect="1" noChangeArrowheads="1"/>
            </p:cNvSpPr>
            <p:nvPr/>
          </p:nvSpPr>
          <p:spPr bwMode="auto">
            <a:xfrm>
              <a:off x="3813" y="2998"/>
              <a:ext cx="1662" cy="895"/>
            </a:xfrm>
            <a:prstGeom prst="rect">
              <a:avLst/>
            </a:prstGeom>
            <a:solidFill>
              <a:srgbClr val="0066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660400" indent="-466725" algn="ctr" eaLnBrk="0" hangingPunct="0">
                <a:spcBef>
                  <a:spcPct val="20000"/>
                </a:spcBef>
              </a:pPr>
              <a:r>
                <a:rPr kumimoji="0" lang="zh-TW" altLang="en-US" sz="2800" b="1">
                  <a:solidFill>
                    <a:schemeClr val="bg1"/>
                  </a:solidFill>
                  <a:ea typeface="標楷體" pitchFamily="65" charset="-120"/>
                </a:rPr>
                <a:t>人文社會學院</a:t>
              </a:r>
            </a:p>
            <a:p>
              <a:pPr marL="660400" indent="-466725" algn="ctr" eaLnBrk="0" hangingPunct="0">
                <a:spcBef>
                  <a:spcPct val="20000"/>
                </a:spcBef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五系二所</a:t>
              </a:r>
            </a:p>
          </p:txBody>
        </p:sp>
        <p:sp>
          <p:nvSpPr>
            <p:cNvPr id="40970" name="Oval 10"/>
            <p:cNvSpPr>
              <a:spLocks noChangeArrowheads="1"/>
            </p:cNvSpPr>
            <p:nvPr/>
          </p:nvSpPr>
          <p:spPr bwMode="auto">
            <a:xfrm>
              <a:off x="2992" y="2264"/>
              <a:ext cx="1192" cy="1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Oval 11"/>
            <p:cNvSpPr>
              <a:spLocks noChangeArrowheads="1"/>
            </p:cNvSpPr>
            <p:nvPr/>
          </p:nvSpPr>
          <p:spPr bwMode="auto">
            <a:xfrm>
              <a:off x="3064" y="2328"/>
              <a:ext cx="1056" cy="10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0" lang="zh-TW" altLang="en-US" sz="2000" b="1">
                  <a:solidFill>
                    <a:srgbClr val="CC3300"/>
                  </a:solidFill>
                  <a:ea typeface="標楷體" pitchFamily="65" charset="-120"/>
                </a:rPr>
                <a:t>通識教育中心</a:t>
              </a:r>
            </a:p>
            <a:p>
              <a:pPr algn="ctr"/>
              <a:r>
                <a:rPr kumimoji="0" lang="zh-TW" altLang="en-US" sz="2000" b="1">
                  <a:solidFill>
                    <a:srgbClr val="CC3300"/>
                  </a:solidFill>
                  <a:ea typeface="標楷體" pitchFamily="65" charset="-120"/>
                </a:rPr>
                <a:t>終身教育部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2" name="Group 12"/>
          <p:cNvGrpSpPr>
            <a:grpSpLocks/>
          </p:cNvGrpSpPr>
          <p:nvPr/>
        </p:nvGrpSpPr>
        <p:grpSpPr bwMode="auto">
          <a:xfrm>
            <a:off x="7804150" y="4381500"/>
            <a:ext cx="1150938" cy="2163763"/>
            <a:chOff x="4440" y="1435"/>
            <a:chExt cx="725" cy="1363"/>
          </a:xfrm>
        </p:grpSpPr>
        <p:pic>
          <p:nvPicPr>
            <p:cNvPr id="30733" name="Picture 13"/>
            <p:cNvPicPr>
              <a:picLocks noChangeAspect="1" noChangeArrowheads="1"/>
            </p:cNvPicPr>
            <p:nvPr/>
          </p:nvPicPr>
          <p:blipFill>
            <a:blip r:embed="rId2"/>
            <a:srcRect l="45979" t="19249" r="29753" b="20724"/>
            <a:stretch>
              <a:fillRect/>
            </a:stretch>
          </p:blipFill>
          <p:spPr bwMode="auto">
            <a:xfrm flipH="1">
              <a:off x="4470" y="1535"/>
              <a:ext cx="660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 rot="19843659" flipH="1">
              <a:off x="4440" y="1435"/>
              <a:ext cx="452" cy="4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Rectangle 15"/>
            <p:cNvSpPr>
              <a:spLocks noChangeArrowheads="1"/>
            </p:cNvSpPr>
            <p:nvPr/>
          </p:nvSpPr>
          <p:spPr bwMode="auto">
            <a:xfrm flipH="1">
              <a:off x="5065" y="1601"/>
              <a:ext cx="82" cy="6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Rectangle 16"/>
            <p:cNvSpPr>
              <a:spLocks noChangeArrowheads="1"/>
            </p:cNvSpPr>
            <p:nvPr/>
          </p:nvSpPr>
          <p:spPr bwMode="auto">
            <a:xfrm flipH="1">
              <a:off x="5056" y="2387"/>
              <a:ext cx="109" cy="4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雙語大學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059113" y="1484313"/>
            <a:ext cx="5467350" cy="5794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chemeClr val="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標楷體" pitchFamily="65" charset="-120"/>
              </a:rPr>
              <a:t>首創四分之一課程採英語教學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317750" y="2125663"/>
            <a:ext cx="63246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FontTx/>
              <a:buBlip>
                <a:blip r:embed="rId3"/>
              </a:buBlip>
            </a:pPr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91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學年度起實施全校每生畢業前須修滿</a:t>
            </a:r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  <a:cs typeface="Arial" charset="0"/>
              </a:rPr>
              <a:t>30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學分以上英語課程，其中包含至少</a:t>
            </a:r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18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學分之專業課程以英語教學，冀朝向雙語大學邁進。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Tx/>
              <a:buBlip>
                <a:blip r:embed="rId3"/>
              </a:buBlip>
            </a:pP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元智大學為落實英語教學政策</a:t>
            </a:r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,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所有新進教師除具博士資格外，不論本土或洋博士，甚至包括中語系老師，皆須具備全程英語教學之能力，否則無法受聘進入元智。</a:t>
            </a: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 flipH="1">
            <a:off x="2555875" y="5541963"/>
            <a:ext cx="5110163" cy="725487"/>
          </a:xfrm>
          <a:prstGeom prst="wedgeEllipseCallout">
            <a:avLst>
              <a:gd name="adj1" fmla="val -50282"/>
              <a:gd name="adj2" fmla="val -89389"/>
            </a:avLst>
          </a:prstGeom>
          <a:solidFill>
            <a:schemeClr val="bg1"/>
          </a:solidFill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solidFill>
                  <a:srgbClr val="4D4D4D"/>
                </a:solidFill>
                <a:latin typeface="標楷體" pitchFamily="65" charset="-120"/>
                <a:ea typeface="標楷體" pitchFamily="65" charset="-120"/>
              </a:rPr>
              <a:t>同學，其實老師比你還累</a:t>
            </a:r>
            <a:r>
              <a:rPr lang="en-US" altLang="zh-TW" b="1">
                <a:solidFill>
                  <a:srgbClr val="4D4D4D"/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6" grpId="0" animBg="1"/>
      <p:bldP spid="30725" grpId="0"/>
      <p:bldP spid="307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0" y="228600"/>
            <a:ext cx="6070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48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新世紀領袖培育計畫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9475" y="1631950"/>
            <a:ext cx="6221413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學雜費全免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每學期最高四萬元的生活獎助金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小班教學的外語訓練課程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可選擇五年取得學、碩士雙學位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學生國際學術交流獎助學金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進行國內專業實習課程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專門陪同學習與成長的指導教授團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培養領袖才能設計的通識課程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660066"/>
                </a:solidFill>
              </a:rPr>
              <a:t>畢業後，提供一百萬元的創業基金 </a:t>
            </a:r>
          </a:p>
        </p:txBody>
      </p:sp>
      <p:pic>
        <p:nvPicPr>
          <p:cNvPr id="12296" name="Picture 1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6667" t="52582" r="58333" b="13086"/>
          <a:stretch>
            <a:fillRect/>
          </a:stretch>
        </p:blipFill>
        <p:spPr>
          <a:xfrm>
            <a:off x="6223000" y="4506913"/>
            <a:ext cx="2525713" cy="1893887"/>
          </a:xfrm>
          <a:noFill/>
          <a:ln/>
        </p:spPr>
      </p:pic>
      <p:sp>
        <p:nvSpPr>
          <p:cNvPr id="12298" name="AutoShape 1034"/>
          <p:cNvSpPr>
            <a:spLocks noChangeArrowheads="1"/>
          </p:cNvSpPr>
          <p:nvPr/>
        </p:nvSpPr>
        <p:spPr bwMode="auto">
          <a:xfrm>
            <a:off x="6197600" y="3324225"/>
            <a:ext cx="2698750" cy="769938"/>
          </a:xfrm>
          <a:prstGeom prst="wedgeEllipseCallout">
            <a:avLst>
              <a:gd name="adj1" fmla="val -3648"/>
              <a:gd name="adj2" fmla="val 103815"/>
            </a:avLst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solidFill>
                  <a:srgbClr val="000099"/>
                </a:solidFill>
                <a:ea typeface="標楷體" pitchFamily="65" charset="-120"/>
              </a:rPr>
              <a:t>這是公平的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build="p"/>
      <p:bldP spid="122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36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新世紀領袖培育計畫</a:t>
            </a:r>
            <a:r>
              <a:rPr lang="en-US" altLang="zh-TW" sz="36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zh-TW" altLang="en-US" sz="36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資格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1501775"/>
            <a:ext cx="6743700" cy="459422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spcAft>
                <a:spcPct val="25000"/>
              </a:spcAft>
              <a:buFontTx/>
              <a:buNone/>
            </a:pPr>
            <a:r>
              <a:rPr lang="zh-TW" altLang="en-US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大一新生</a:t>
            </a:r>
          </a:p>
          <a:p>
            <a:pPr>
              <a:lnSpc>
                <a:spcPct val="80000"/>
              </a:lnSpc>
              <a:spcAft>
                <a:spcPct val="25000"/>
              </a:spcAft>
              <a:buFontTx/>
              <a:buBlip>
                <a:blip r:embed="rId2"/>
              </a:buBlip>
            </a:pPr>
            <a:r>
              <a:rPr lang="zh-TW" altLang="en-US" sz="2200" b="1">
                <a:solidFill>
                  <a:srgbClr val="660066"/>
                </a:solidFill>
              </a:rPr>
              <a:t>學科能力測驗成績總級分在累計百分比前</a:t>
            </a:r>
            <a:r>
              <a:rPr lang="en-US" altLang="zh-TW" sz="2200" b="1">
                <a:solidFill>
                  <a:srgbClr val="660066"/>
                </a:solidFill>
              </a:rPr>
              <a:t>3%</a:t>
            </a:r>
            <a:r>
              <a:rPr lang="zh-TW" altLang="en-US" sz="2200" b="1">
                <a:solidFill>
                  <a:srgbClr val="660066"/>
                </a:solidFill>
              </a:rPr>
              <a:t>以內對應之總級分者，或指定科目考試為錄取學系採計科目（至少三科）成績原始總分在累計百分比前</a:t>
            </a:r>
            <a:r>
              <a:rPr lang="en-US" altLang="zh-TW" sz="2200" b="1">
                <a:solidFill>
                  <a:srgbClr val="660066"/>
                </a:solidFill>
              </a:rPr>
              <a:t>3%</a:t>
            </a:r>
            <a:r>
              <a:rPr lang="zh-TW" altLang="en-US" sz="2200" b="1">
                <a:solidFill>
                  <a:srgbClr val="660066"/>
                </a:solidFill>
              </a:rPr>
              <a:t>，經</a:t>
            </a:r>
            <a:r>
              <a:rPr lang="zh-TW" altLang="en-US" sz="2200" b="1" u="sng">
                <a:solidFill>
                  <a:srgbClr val="660066"/>
                </a:solidFill>
              </a:rPr>
              <a:t>成績審查合格</a:t>
            </a:r>
            <a:r>
              <a:rPr lang="zh-TW" altLang="en-US" sz="2200" b="1">
                <a:solidFill>
                  <a:srgbClr val="660066"/>
                </a:solidFill>
              </a:rPr>
              <a:t>者</a:t>
            </a:r>
          </a:p>
          <a:p>
            <a:pPr>
              <a:lnSpc>
                <a:spcPct val="80000"/>
              </a:lnSpc>
              <a:spcAft>
                <a:spcPct val="25000"/>
              </a:spcAft>
              <a:buFontTx/>
              <a:buBlip>
                <a:blip r:embed="rId2"/>
              </a:buBlip>
            </a:pPr>
            <a:r>
              <a:rPr lang="zh-TW" altLang="en-US" sz="2200" b="1">
                <a:solidFill>
                  <a:srgbClr val="FF6600"/>
                </a:solidFill>
              </a:rPr>
              <a:t>學科能力測驗成績總級分在累計百分比前</a:t>
            </a:r>
            <a:r>
              <a:rPr lang="en-US" altLang="zh-TW" sz="2200" b="1">
                <a:solidFill>
                  <a:srgbClr val="FF6600"/>
                </a:solidFill>
              </a:rPr>
              <a:t>5%</a:t>
            </a:r>
            <a:r>
              <a:rPr lang="zh-TW" altLang="en-US" sz="2200" b="1">
                <a:solidFill>
                  <a:srgbClr val="FF6600"/>
                </a:solidFill>
              </a:rPr>
              <a:t>以內對應之總級分者，或指定科目考試為錄取學系採計科目（至少三科）成績原始總分在累計百分比前</a:t>
            </a:r>
            <a:r>
              <a:rPr lang="en-US" altLang="zh-TW" sz="2200" b="1">
                <a:solidFill>
                  <a:srgbClr val="FF6600"/>
                </a:solidFill>
              </a:rPr>
              <a:t>8%</a:t>
            </a:r>
            <a:r>
              <a:rPr lang="zh-TW" altLang="en-US" sz="2200" b="1">
                <a:solidFill>
                  <a:srgbClr val="FF6600"/>
                </a:solidFill>
              </a:rPr>
              <a:t>，經</a:t>
            </a:r>
            <a:r>
              <a:rPr lang="zh-TW" altLang="en-US" sz="2200" b="1" u="sng">
                <a:solidFill>
                  <a:srgbClr val="FF6600"/>
                </a:solidFill>
              </a:rPr>
              <a:t>書面及面試審查合格</a:t>
            </a:r>
            <a:r>
              <a:rPr lang="zh-TW" altLang="en-US" sz="2200" b="1">
                <a:solidFill>
                  <a:srgbClr val="FF6600"/>
                </a:solidFill>
              </a:rPr>
              <a:t>者</a:t>
            </a:r>
          </a:p>
          <a:p>
            <a:pPr>
              <a:lnSpc>
                <a:spcPct val="80000"/>
              </a:lnSpc>
              <a:spcAft>
                <a:spcPct val="25000"/>
              </a:spcAft>
              <a:buFontTx/>
              <a:buBlip>
                <a:blip r:embed="rId2"/>
              </a:buBlip>
            </a:pPr>
            <a:r>
              <a:rPr lang="zh-TW" altLang="en-US" sz="2200" b="1">
                <a:solidFill>
                  <a:schemeClr val="accent2"/>
                </a:solidFill>
              </a:rPr>
              <a:t>高中就學期間曾獲全國性以上各項比賽前三名，並通過</a:t>
            </a:r>
            <a:r>
              <a:rPr lang="zh-TW" altLang="en-US" sz="2200" b="1" u="sng">
                <a:solidFill>
                  <a:schemeClr val="accent2"/>
                </a:solidFill>
              </a:rPr>
              <a:t>書面審查與面試</a:t>
            </a:r>
            <a:r>
              <a:rPr lang="zh-TW" altLang="en-US" sz="2200" b="1">
                <a:solidFill>
                  <a:schemeClr val="accent2"/>
                </a:solidFill>
              </a:rPr>
              <a:t>者</a:t>
            </a:r>
          </a:p>
          <a:p>
            <a:pPr>
              <a:lnSpc>
                <a:spcPct val="80000"/>
              </a:lnSpc>
              <a:spcAft>
                <a:spcPct val="25000"/>
              </a:spcAft>
              <a:buFontTx/>
              <a:buNone/>
            </a:pPr>
            <a:r>
              <a:rPr lang="zh-TW" altLang="en-US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在校生</a:t>
            </a:r>
          </a:p>
          <a:p>
            <a:pPr>
              <a:lnSpc>
                <a:spcPct val="80000"/>
              </a:lnSpc>
              <a:spcAft>
                <a:spcPct val="25000"/>
              </a:spcAft>
              <a:buFontTx/>
              <a:buBlip>
                <a:blip r:embed="rId2"/>
              </a:buBlip>
            </a:pPr>
            <a:r>
              <a:rPr lang="zh-TW" altLang="en-US" sz="2200" b="1">
                <a:solidFill>
                  <a:srgbClr val="CC3300"/>
                </a:solidFill>
              </a:rPr>
              <a:t>大學期間曾擔任社團、班級幹部或才藝方面曾獲全國性比賽之前三名，其學業成績表現為前一學年在全班前</a:t>
            </a:r>
            <a:r>
              <a:rPr lang="en-US" altLang="zh-TW" sz="2200" b="1">
                <a:solidFill>
                  <a:srgbClr val="CC3300"/>
                </a:solidFill>
              </a:rPr>
              <a:t>12%</a:t>
            </a:r>
            <a:r>
              <a:rPr lang="zh-TW" altLang="en-US" sz="2200" b="1">
                <a:solidFill>
                  <a:srgbClr val="CC3300"/>
                </a:solidFill>
              </a:rPr>
              <a:t>，經由</a:t>
            </a:r>
            <a:r>
              <a:rPr lang="zh-TW" altLang="en-US" sz="2200" b="1" u="sng">
                <a:solidFill>
                  <a:srgbClr val="CC3300"/>
                </a:solidFill>
              </a:rPr>
              <a:t>各院推薦並通過書面及面試審查合格</a:t>
            </a:r>
            <a:r>
              <a:rPr lang="zh-TW" altLang="en-US" sz="2200" b="1">
                <a:solidFill>
                  <a:srgbClr val="CC3300"/>
                </a:solidFill>
              </a:rPr>
              <a:t>者</a:t>
            </a:r>
          </a:p>
        </p:txBody>
      </p:sp>
      <p:pic>
        <p:nvPicPr>
          <p:cNvPr id="1863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6801" t="13786" r="40947" b="10014"/>
          <a:stretch>
            <a:fillRect/>
          </a:stretch>
        </p:blipFill>
        <p:spPr>
          <a:xfrm>
            <a:off x="2540000" y="4638675"/>
            <a:ext cx="1096963" cy="1943100"/>
          </a:xfrm>
          <a:noFill/>
          <a:ln/>
        </p:spPr>
      </p:pic>
      <p:sp>
        <p:nvSpPr>
          <p:cNvPr id="186375" name="AutoShape 7"/>
          <p:cNvSpPr>
            <a:spLocks noChangeArrowheads="1"/>
          </p:cNvSpPr>
          <p:nvPr/>
        </p:nvSpPr>
        <p:spPr bwMode="auto">
          <a:xfrm>
            <a:off x="2974975" y="3832225"/>
            <a:ext cx="2830513" cy="623888"/>
          </a:xfrm>
          <a:prstGeom prst="wedgeRoundRectCallout">
            <a:avLst>
              <a:gd name="adj1" fmla="val -47532"/>
              <a:gd name="adj2" fmla="val 88421"/>
              <a:gd name="adj3" fmla="val 16667"/>
            </a:avLst>
          </a:prstGeom>
          <a:solidFill>
            <a:schemeClr val="bg1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kumimoji="0" lang="zh-TW" altLang="en-US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嗯</a:t>
            </a:r>
            <a:r>
              <a:rPr kumimoji="0"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!</a:t>
            </a:r>
            <a:r>
              <a:rPr kumimoji="0" lang="zh-TW" altLang="en-US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有點強人所難</a:t>
            </a:r>
            <a:endParaRPr lang="zh-TW" altLang="en-US" b="1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0"/>
                            </p:stCondLst>
                            <p:childTnLst>
                              <p:par>
                                <p:cTn id="1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86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100"/>
                            </p:stCondLst>
                            <p:childTnLst>
                              <p:par>
                                <p:cTn id="2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86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100"/>
                            </p:stCondLst>
                            <p:childTnLst>
                              <p:par>
                                <p:cTn id="3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86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nimBg="1"/>
      <p:bldP spid="186372" grpId="1" uiExpand="1" build="p"/>
      <p:bldP spid="1863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40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學、碩士五年一貫學程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1981200"/>
            <a:ext cx="7010400" cy="4114800"/>
          </a:xfrm>
          <a:noFill/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CC3300"/>
                </a:solidFill>
              </a:rPr>
              <a:t>目的：</a:t>
            </a:r>
            <a:r>
              <a:rPr lang="zh-TW" altLang="en-US" sz="2400" b="1">
                <a:solidFill>
                  <a:srgbClr val="000099"/>
                </a:solidFill>
              </a:rPr>
              <a:t>鼓勵大學部優秀學生繼續就讀本校碩士班</a:t>
            </a:r>
          </a:p>
          <a:p>
            <a:pPr>
              <a:buFontTx/>
              <a:buBlip>
                <a:blip r:embed="rId2"/>
              </a:buBlip>
            </a:pPr>
            <a:r>
              <a:rPr lang="zh-TW" altLang="en-US" sz="2400" b="1">
                <a:solidFill>
                  <a:srgbClr val="CC3300"/>
                </a:solidFill>
              </a:rPr>
              <a:t>實施學系：</a:t>
            </a:r>
          </a:p>
        </p:txBody>
      </p:sp>
      <p:graphicFrame>
        <p:nvGraphicFramePr>
          <p:cNvPr id="187435" name="Group 43"/>
          <p:cNvGraphicFramePr>
            <a:graphicFrameLocks noGrp="1"/>
          </p:cNvGraphicFramePr>
          <p:nvPr>
            <p:ph sz="quarter" idx="2"/>
          </p:nvPr>
        </p:nvGraphicFramePr>
        <p:xfrm>
          <a:off x="2555875" y="3360738"/>
          <a:ext cx="5786438" cy="1943100"/>
        </p:xfrm>
        <a:graphic>
          <a:graphicData uri="http://schemas.openxmlformats.org/drawingml/2006/table">
            <a:tbl>
              <a:tblPr/>
              <a:tblGrid>
                <a:gridCol w="1928813"/>
                <a:gridCol w="1928812"/>
                <a:gridCol w="1928813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電機系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通訊系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機械系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化工系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工管系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資工系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資傳系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資管系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企管系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財金系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國企系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會計系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7433" name="Group 41"/>
          <p:cNvGrpSpPr>
            <a:grpSpLocks/>
          </p:cNvGrpSpPr>
          <p:nvPr/>
        </p:nvGrpSpPr>
        <p:grpSpPr bwMode="auto">
          <a:xfrm>
            <a:off x="6808788" y="4635500"/>
            <a:ext cx="1970087" cy="1589088"/>
            <a:chOff x="2962" y="2363"/>
            <a:chExt cx="1241" cy="1001"/>
          </a:xfrm>
        </p:grpSpPr>
        <p:pic>
          <p:nvPicPr>
            <p:cNvPr id="187431" name="Picture 39"/>
            <p:cNvPicPr>
              <a:picLocks noChangeAspect="1" noChangeArrowheads="1"/>
            </p:cNvPicPr>
            <p:nvPr/>
          </p:nvPicPr>
          <p:blipFill>
            <a:blip r:embed="rId3"/>
            <a:srcRect l="35135" t="38226" r="31346" b="19908"/>
            <a:stretch>
              <a:fillRect/>
            </a:stretch>
          </p:blipFill>
          <p:spPr bwMode="auto">
            <a:xfrm>
              <a:off x="3000" y="2363"/>
              <a:ext cx="1203" cy="1001"/>
            </a:xfrm>
            <a:prstGeom prst="rect">
              <a:avLst/>
            </a:prstGeom>
          </p:spPr>
        </p:pic>
        <p:sp>
          <p:nvSpPr>
            <p:cNvPr id="187432" name="Rectangle 40"/>
            <p:cNvSpPr>
              <a:spLocks noChangeArrowheads="1"/>
            </p:cNvSpPr>
            <p:nvPr/>
          </p:nvSpPr>
          <p:spPr bwMode="auto">
            <a:xfrm>
              <a:off x="2962" y="2569"/>
              <a:ext cx="384" cy="2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7434" name="AutoShape 42"/>
          <p:cNvSpPr>
            <a:spLocks noChangeArrowheads="1"/>
          </p:cNvSpPr>
          <p:nvPr/>
        </p:nvSpPr>
        <p:spPr bwMode="auto">
          <a:xfrm rot="-886964">
            <a:off x="4991100" y="4125913"/>
            <a:ext cx="3048000" cy="942975"/>
          </a:xfrm>
          <a:prstGeom prst="wedgeEllipseCallout">
            <a:avLst>
              <a:gd name="adj1" fmla="val 24375"/>
              <a:gd name="adj2" fmla="val 64583"/>
            </a:avLst>
          </a:prstGeom>
          <a:solidFill>
            <a:schemeClr val="bg1"/>
          </a:solidFill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Yea! </a:t>
            </a:r>
            <a:r>
              <a:rPr lang="zh-TW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可以早一年畢業喔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87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87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8743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7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animBg="1"/>
      <p:bldP spid="187397" grpId="0" build="p"/>
      <p:bldP spid="1874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獎助學金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638800" y="6858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222" name="Group 54"/>
          <p:cNvGraphicFramePr>
            <a:graphicFrameLocks noGrp="1"/>
          </p:cNvGraphicFramePr>
          <p:nvPr/>
        </p:nvGraphicFramePr>
        <p:xfrm>
          <a:off x="2362200" y="1628775"/>
          <a:ext cx="6553200" cy="3766503"/>
        </p:xfrm>
        <a:graphic>
          <a:graphicData uri="http://schemas.openxmlformats.org/drawingml/2006/table">
            <a:tbl>
              <a:tblPr/>
              <a:tblGrid>
                <a:gridCol w="2078038"/>
                <a:gridCol w="2236787"/>
                <a:gridCol w="2238375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助學方案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99CC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校內外獎學金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99CC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其他獎助學金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50000">
                          <a:srgbClr val="FF99CC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2032000">
                <a:tc>
                  <a:txBody>
                    <a:bodyPr/>
                    <a:lstStyle/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就學優待減免</a:t>
                      </a:r>
                    </a:p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就學貸款</a:t>
                      </a:r>
                    </a:p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經濟協助</a:t>
                      </a:r>
                    </a:p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勤學獎學金</a:t>
                      </a:r>
                    </a:p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工讀助學金</a:t>
                      </a:r>
                    </a:p>
                    <a:p>
                      <a:pPr marL="1905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有庠獎學金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遠東關係企業獎學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教育部代辦獎學金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縣市政府獎學金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海外交流計畫獎學金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公司企業獎學金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五育獎助學金</a:t>
                      </a:r>
                    </a:p>
                    <a:p>
                      <a:pPr marL="193675" marR="0" lvl="0" indent="-193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國際合作與兩岸交流獎助學金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339975" y="5486400"/>
            <a:ext cx="5561013" cy="8223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C8F8F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預計一年發放獎助學金約六千六百四十萬元，佔學雜費總額</a:t>
            </a:r>
            <a:r>
              <a:rPr lang="en-US" altLang="zh-TW" b="1">
                <a:solidFill>
                  <a:srgbClr val="000099"/>
                </a:solidFill>
                <a:ea typeface="標楷體" pitchFamily="65" charset="-120"/>
              </a:rPr>
              <a:t>5.5</a:t>
            </a:r>
            <a:r>
              <a:rPr lang="zh-TW" altLang="en-US" b="1">
                <a:solidFill>
                  <a:srgbClr val="000099"/>
                </a:solidFill>
                <a:ea typeface="標楷體" pitchFamily="65" charset="-120"/>
              </a:rPr>
              <a:t>％</a:t>
            </a:r>
            <a:r>
              <a:rPr lang="zh-TW" altLang="en-US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以上</a:t>
            </a:r>
          </a:p>
        </p:txBody>
      </p:sp>
      <p:grpSp>
        <p:nvGrpSpPr>
          <p:cNvPr id="7231" name="Group 63"/>
          <p:cNvGrpSpPr>
            <a:grpSpLocks/>
          </p:cNvGrpSpPr>
          <p:nvPr/>
        </p:nvGrpSpPr>
        <p:grpSpPr bwMode="auto">
          <a:xfrm>
            <a:off x="6197600" y="3325813"/>
            <a:ext cx="2686050" cy="2803525"/>
            <a:chOff x="3904" y="2095"/>
            <a:chExt cx="1692" cy="1766"/>
          </a:xfrm>
        </p:grpSpPr>
        <p:pic>
          <p:nvPicPr>
            <p:cNvPr id="7223" name="Picture 55"/>
            <p:cNvPicPr>
              <a:picLocks noChangeAspect="1" noChangeArrowheads="1"/>
            </p:cNvPicPr>
            <p:nvPr/>
          </p:nvPicPr>
          <p:blipFill>
            <a:blip r:embed="rId3"/>
            <a:srcRect l="61165" t="30360" r="17854" b="12608"/>
            <a:stretch>
              <a:fillRect/>
            </a:stretch>
          </p:blipFill>
          <p:spPr bwMode="auto">
            <a:xfrm>
              <a:off x="4921" y="2879"/>
              <a:ext cx="675" cy="98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229" name="AutoShape 61"/>
            <p:cNvSpPr>
              <a:spLocks noChangeArrowheads="1"/>
            </p:cNvSpPr>
            <p:nvPr/>
          </p:nvSpPr>
          <p:spPr bwMode="auto">
            <a:xfrm flipH="1">
              <a:off x="3904" y="2095"/>
              <a:ext cx="1307" cy="567"/>
            </a:xfrm>
            <a:prstGeom prst="cloudCallout">
              <a:avLst>
                <a:gd name="adj1" fmla="val -53750"/>
                <a:gd name="adj2" fmla="val 78569"/>
              </a:avLst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sz="18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標楷體" pitchFamily="65" charset="-120"/>
                </a:rPr>
                <a:t>不知道我可以分多少</a:t>
              </a:r>
              <a:r>
                <a:rPr lang="en-US" altLang="zh-TW" sz="18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標楷體" pitchFamily="65" charset="-12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專業實習</a:t>
            </a:r>
          </a:p>
        </p:txBody>
      </p:sp>
      <p:graphicFrame>
        <p:nvGraphicFramePr>
          <p:cNvPr id="8392" name="Group 200"/>
          <p:cNvGraphicFramePr>
            <a:graphicFrameLocks noGrp="1"/>
          </p:cNvGraphicFramePr>
          <p:nvPr/>
        </p:nvGraphicFramePr>
        <p:xfrm>
          <a:off x="2500313" y="2279650"/>
          <a:ext cx="5126037" cy="3862706"/>
        </p:xfrm>
        <a:graphic>
          <a:graphicData uri="http://schemas.openxmlformats.org/drawingml/2006/table">
            <a:tbl>
              <a:tblPr/>
              <a:tblGrid>
                <a:gridCol w="1344612"/>
                <a:gridCol w="1412875"/>
                <a:gridCol w="1157288"/>
                <a:gridCol w="1211262"/>
              </a:tblGrid>
              <a:tr h="763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整年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專業實習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50000">
                          <a:srgbClr val="FF99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半年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專業實習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50000">
                          <a:srgbClr val="FF99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暑期實習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50000">
                          <a:srgbClr val="FF99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工管系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資工系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資管系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電機系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機械系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工管系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資管系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電機系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機械系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工管系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資傳系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企管系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國企系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9838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各相關系所除了以上三種校外企業廠商專業實習外，亦各自為學生們規劃校內實習方案，如參與教授之研究計畫及專題實作等。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274" name="Text Box 82"/>
          <p:cNvSpPr txBox="1">
            <a:spLocks noChangeArrowheads="1"/>
          </p:cNvSpPr>
          <p:nvPr/>
        </p:nvSpPr>
        <p:spPr bwMode="auto">
          <a:xfrm>
            <a:off x="2070100" y="1412875"/>
            <a:ext cx="6769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>
                <a:solidFill>
                  <a:srgbClr val="000099"/>
                </a:solidFill>
                <a:ea typeface="標楷體" pitchFamily="65" charset="-120"/>
              </a:rPr>
              <a:t>學以致用，與工商業界密切結合</a:t>
            </a:r>
          </a:p>
        </p:txBody>
      </p:sp>
      <p:pic>
        <p:nvPicPr>
          <p:cNvPr id="8364" name="Picture 17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9275" t="25391" r="43311" b="38390"/>
          <a:stretch>
            <a:fillRect/>
          </a:stretch>
        </p:blipFill>
        <p:spPr>
          <a:xfrm>
            <a:off x="7893050" y="4449763"/>
            <a:ext cx="908050" cy="1720850"/>
          </a:xfrm>
          <a:noFill/>
          <a:ln/>
        </p:spPr>
      </p:pic>
      <p:sp>
        <p:nvSpPr>
          <p:cNvPr id="8391" name="AutoShape 199"/>
          <p:cNvSpPr>
            <a:spLocks noChangeArrowheads="1"/>
          </p:cNvSpPr>
          <p:nvPr/>
        </p:nvSpPr>
        <p:spPr bwMode="auto">
          <a:xfrm flipH="1">
            <a:off x="6710363" y="2903538"/>
            <a:ext cx="2247900" cy="985837"/>
          </a:xfrm>
          <a:prstGeom prst="cloudCallout">
            <a:avLst>
              <a:gd name="adj1" fmla="val -27190"/>
              <a:gd name="adj2" fmla="val 101366"/>
            </a:avLst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zh-TW" altLang="en-US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學費太貴了加減賺一點</a:t>
            </a:r>
          </a:p>
          <a:p>
            <a:pPr algn="ctr"/>
            <a:endParaRPr lang="zh-TW" altLang="en-US" sz="2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8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83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274" grpId="0"/>
      <p:bldP spid="839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評鑑成績</a:t>
            </a:r>
          </a:p>
        </p:txBody>
      </p:sp>
      <p:pic>
        <p:nvPicPr>
          <p:cNvPr id="14343" name="Picture 7" descr="nqa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41875" y="1381125"/>
            <a:ext cx="3794125" cy="5065713"/>
          </a:xfrm>
          <a:noFill/>
          <a:ln/>
        </p:spPr>
      </p:pic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3098800" y="4217988"/>
            <a:ext cx="1422400" cy="2203450"/>
            <a:chOff x="1952" y="2657"/>
            <a:chExt cx="896" cy="1388"/>
          </a:xfrm>
        </p:grpSpPr>
        <p:pic>
          <p:nvPicPr>
            <p:cNvPr id="14346" name="Picture 10" descr="唯一榮獲國家品質獎的大學－元智大學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52" y="3741"/>
              <a:ext cx="896" cy="30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4349" name="Picture 13" descr="nqr_award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21" y="2657"/>
              <a:ext cx="666" cy="108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2424113" y="5581650"/>
            <a:ext cx="6254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92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年</a:t>
            </a:r>
            <a:r>
              <a:rPr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10</a:t>
            </a:r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月榮獲</a:t>
            </a:r>
            <a:r>
              <a:rPr lang="zh-TW" altLang="en-US" b="1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行政院第十四屆國家品質獎</a:t>
            </a:r>
            <a:endParaRPr lang="zh-TW" altLang="en-US" b="1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2392363" y="6016625"/>
            <a:ext cx="62976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為第一所獲得國家最高品質榮譽之大學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52" grpId="0" animBg="1"/>
      <p:bldP spid="143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2552700"/>
            <a:ext cx="6389688" cy="1143000"/>
          </a:xfrm>
          <a:gradFill rotWithShape="1">
            <a:gsLst>
              <a:gs pos="0">
                <a:schemeClr val="bg1"/>
              </a:gs>
              <a:gs pos="50000">
                <a:srgbClr val="FF9933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r>
              <a:rPr lang="zh-TW" altLang="en-US" sz="80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資訊學群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264" y="2286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一則新聞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491" y="1608918"/>
            <a:ext cx="6645334" cy="273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70245" y="4940490"/>
            <a:ext cx="571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ea"/>
                <a:ea typeface="+mn-ea"/>
              </a:rPr>
              <a:t>………  (</a:t>
            </a:r>
            <a:r>
              <a:rPr lang="zh-TW" altLang="en-US" dirty="0" smtClean="0">
                <a:latin typeface="+mn-ea"/>
                <a:ea typeface="+mn-ea"/>
              </a:rPr>
              <a:t>再看下一頁</a:t>
            </a:r>
            <a:r>
              <a:rPr lang="en-US" dirty="0" smtClean="0">
                <a:latin typeface="+mn-ea"/>
                <a:ea typeface="+mn-ea"/>
              </a:rPr>
              <a:t>)</a:t>
            </a:r>
            <a:endParaRPr 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5494338" y="3011488"/>
            <a:ext cx="3297237" cy="337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資訊工程學類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資訊科學學類 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資訊管理學類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資訊教育學類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資訊傳播學類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圖書資訊學類 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3175000" y="214313"/>
            <a:ext cx="5213350" cy="1084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資訊學群</a:t>
            </a:r>
          </a:p>
        </p:txBody>
      </p:sp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6448" t="22572" r="56342" b="29318"/>
          <a:stretch>
            <a:fillRect/>
          </a:stretch>
        </p:blipFill>
        <p:spPr bwMode="auto">
          <a:xfrm>
            <a:off x="2441575" y="3359150"/>
            <a:ext cx="14668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67" name="AutoShape 7"/>
          <p:cNvSpPr>
            <a:spLocks noChangeArrowheads="1"/>
          </p:cNvSpPr>
          <p:nvPr/>
        </p:nvSpPr>
        <p:spPr bwMode="auto">
          <a:xfrm>
            <a:off x="2684463" y="1485900"/>
            <a:ext cx="5440362" cy="1471613"/>
          </a:xfrm>
          <a:prstGeom prst="cloudCallout">
            <a:avLst>
              <a:gd name="adj1" fmla="val -40398"/>
              <a:gd name="adj2" fmla="val 89269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資之為知之</a:t>
            </a:r>
            <a:r>
              <a:rPr lang="en-US" altLang="zh-TW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;</a:t>
            </a:r>
            <a:r>
              <a:rPr lang="zh-TW" altLang="en-US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不資為不知</a:t>
            </a:r>
            <a:r>
              <a:rPr lang="en-US" altLang="zh-TW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;</a:t>
            </a:r>
            <a:r>
              <a:rPr lang="zh-TW" altLang="en-US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不知哪一資卡好</a:t>
            </a:r>
            <a:r>
              <a:rPr lang="en-US" altLang="zh-TW" sz="28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43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 animBg="1"/>
      <p:bldP spid="14336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學群與學院</a:t>
            </a: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2162175" y="34559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b="1">
                <a:solidFill>
                  <a:srgbClr val="000099"/>
                </a:solidFill>
                <a:ea typeface="標楷體" pitchFamily="65" charset="-120"/>
              </a:rPr>
              <a:t>資訊</a:t>
            </a:r>
          </a:p>
        </p:txBody>
      </p:sp>
      <p:grpSp>
        <p:nvGrpSpPr>
          <p:cNvPr id="229408" name="Group 32"/>
          <p:cNvGrpSpPr>
            <a:grpSpLocks/>
          </p:cNvGrpSpPr>
          <p:nvPr/>
        </p:nvGrpSpPr>
        <p:grpSpPr bwMode="auto">
          <a:xfrm>
            <a:off x="3087688" y="2232025"/>
            <a:ext cx="5310187" cy="1463675"/>
            <a:chOff x="1921" y="1262"/>
            <a:chExt cx="3345" cy="922"/>
          </a:xfrm>
        </p:grpSpPr>
        <p:sp>
          <p:nvSpPr>
            <p:cNvPr id="229381" name="Line 5"/>
            <p:cNvSpPr>
              <a:spLocks noChangeShapeType="1"/>
            </p:cNvSpPr>
            <p:nvPr/>
          </p:nvSpPr>
          <p:spPr bwMode="auto">
            <a:xfrm flipV="1">
              <a:off x="1921" y="1489"/>
              <a:ext cx="476" cy="69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0" name="Rectangle 14"/>
            <p:cNvSpPr>
              <a:spLocks noChangeArrowheads="1"/>
            </p:cNvSpPr>
            <p:nvPr/>
          </p:nvSpPr>
          <p:spPr bwMode="auto">
            <a:xfrm>
              <a:off x="2526" y="1262"/>
              <a:ext cx="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工學院</a:t>
              </a:r>
            </a:p>
          </p:txBody>
        </p:sp>
        <p:sp>
          <p:nvSpPr>
            <p:cNvPr id="229396" name="Line 20"/>
            <p:cNvSpPr>
              <a:spLocks noChangeShapeType="1"/>
            </p:cNvSpPr>
            <p:nvPr/>
          </p:nvSpPr>
          <p:spPr bwMode="auto">
            <a:xfrm>
              <a:off x="3432" y="1406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2" name="Rectangle 26"/>
            <p:cNvSpPr>
              <a:spLocks noChangeArrowheads="1"/>
            </p:cNvSpPr>
            <p:nvPr/>
          </p:nvSpPr>
          <p:spPr bwMode="auto">
            <a:xfrm>
              <a:off x="3998" y="1262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資訊工程學系</a:t>
              </a:r>
            </a:p>
          </p:txBody>
        </p:sp>
      </p:grpSp>
      <p:grpSp>
        <p:nvGrpSpPr>
          <p:cNvPr id="229409" name="Group 33"/>
          <p:cNvGrpSpPr>
            <a:grpSpLocks/>
          </p:cNvGrpSpPr>
          <p:nvPr/>
        </p:nvGrpSpPr>
        <p:grpSpPr bwMode="auto">
          <a:xfrm>
            <a:off x="3087688" y="2719388"/>
            <a:ext cx="5310187" cy="990600"/>
            <a:chOff x="1921" y="1569"/>
            <a:chExt cx="3345" cy="624"/>
          </a:xfrm>
        </p:grpSpPr>
        <p:sp>
          <p:nvSpPr>
            <p:cNvPr id="229382" name="Line 6"/>
            <p:cNvSpPr>
              <a:spLocks noChangeShapeType="1"/>
            </p:cNvSpPr>
            <p:nvPr/>
          </p:nvSpPr>
          <p:spPr bwMode="auto">
            <a:xfrm flipV="1">
              <a:off x="1921" y="1873"/>
              <a:ext cx="466" cy="32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1" name="Rectangle 15"/>
            <p:cNvSpPr>
              <a:spLocks noChangeArrowheads="1"/>
            </p:cNvSpPr>
            <p:nvPr/>
          </p:nvSpPr>
          <p:spPr bwMode="auto">
            <a:xfrm>
              <a:off x="2526" y="1570"/>
              <a:ext cx="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理學院</a:t>
              </a:r>
            </a:p>
          </p:txBody>
        </p:sp>
        <p:sp>
          <p:nvSpPr>
            <p:cNvPr id="229397" name="Line 21"/>
            <p:cNvSpPr>
              <a:spLocks noChangeShapeType="1"/>
            </p:cNvSpPr>
            <p:nvPr/>
          </p:nvSpPr>
          <p:spPr bwMode="auto">
            <a:xfrm>
              <a:off x="3432" y="1714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3" name="Rectangle 27"/>
            <p:cNvSpPr>
              <a:spLocks noChangeArrowheads="1"/>
            </p:cNvSpPr>
            <p:nvPr/>
          </p:nvSpPr>
          <p:spPr bwMode="auto">
            <a:xfrm>
              <a:off x="3998" y="1569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資訊科學學系</a:t>
              </a:r>
            </a:p>
          </p:txBody>
        </p:sp>
      </p:grpSp>
      <p:grpSp>
        <p:nvGrpSpPr>
          <p:cNvPr id="229410" name="Group 34"/>
          <p:cNvGrpSpPr>
            <a:grpSpLocks/>
          </p:cNvGrpSpPr>
          <p:nvPr/>
        </p:nvGrpSpPr>
        <p:grpSpPr bwMode="auto">
          <a:xfrm>
            <a:off x="3087688" y="3208338"/>
            <a:ext cx="5310187" cy="501650"/>
            <a:chOff x="1921" y="1877"/>
            <a:chExt cx="3345" cy="316"/>
          </a:xfrm>
        </p:grpSpPr>
        <p:sp>
          <p:nvSpPr>
            <p:cNvPr id="229383" name="Line 7"/>
            <p:cNvSpPr>
              <a:spLocks noChangeShapeType="1"/>
            </p:cNvSpPr>
            <p:nvPr/>
          </p:nvSpPr>
          <p:spPr bwMode="auto">
            <a:xfrm flipV="1">
              <a:off x="1921" y="2074"/>
              <a:ext cx="466" cy="11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2" name="Rectangle 16"/>
            <p:cNvSpPr>
              <a:spLocks noChangeArrowheads="1"/>
            </p:cNvSpPr>
            <p:nvPr/>
          </p:nvSpPr>
          <p:spPr bwMode="auto">
            <a:xfrm>
              <a:off x="2526" y="1877"/>
              <a:ext cx="8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管理學院</a:t>
              </a:r>
            </a:p>
          </p:txBody>
        </p:sp>
        <p:sp>
          <p:nvSpPr>
            <p:cNvPr id="229398" name="Line 22"/>
            <p:cNvSpPr>
              <a:spLocks noChangeShapeType="1"/>
            </p:cNvSpPr>
            <p:nvPr/>
          </p:nvSpPr>
          <p:spPr bwMode="auto">
            <a:xfrm>
              <a:off x="3432" y="2021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4" name="Rectangle 28"/>
            <p:cNvSpPr>
              <a:spLocks noChangeArrowheads="1"/>
            </p:cNvSpPr>
            <p:nvPr/>
          </p:nvSpPr>
          <p:spPr bwMode="auto">
            <a:xfrm>
              <a:off x="3998" y="1877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資訊管理學系</a:t>
              </a:r>
            </a:p>
          </p:txBody>
        </p:sp>
      </p:grpSp>
      <p:grpSp>
        <p:nvGrpSpPr>
          <p:cNvPr id="229412" name="Group 36"/>
          <p:cNvGrpSpPr>
            <a:grpSpLocks/>
          </p:cNvGrpSpPr>
          <p:nvPr/>
        </p:nvGrpSpPr>
        <p:grpSpPr bwMode="auto">
          <a:xfrm>
            <a:off x="3089275" y="3709988"/>
            <a:ext cx="5308600" cy="931862"/>
            <a:chOff x="1922" y="2193"/>
            <a:chExt cx="3344" cy="587"/>
          </a:xfrm>
        </p:grpSpPr>
        <p:sp>
          <p:nvSpPr>
            <p:cNvPr id="229388" name="Line 12"/>
            <p:cNvSpPr>
              <a:spLocks noChangeShapeType="1"/>
            </p:cNvSpPr>
            <p:nvPr/>
          </p:nvSpPr>
          <p:spPr bwMode="auto">
            <a:xfrm>
              <a:off x="1922" y="2193"/>
              <a:ext cx="466" cy="32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3" name="Rectangle 17"/>
            <p:cNvSpPr>
              <a:spLocks noChangeArrowheads="1"/>
            </p:cNvSpPr>
            <p:nvPr/>
          </p:nvSpPr>
          <p:spPr bwMode="auto">
            <a:xfrm>
              <a:off x="2526" y="2492"/>
              <a:ext cx="8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教育學院</a:t>
              </a:r>
            </a:p>
          </p:txBody>
        </p:sp>
        <p:sp>
          <p:nvSpPr>
            <p:cNvPr id="229400" name="Line 24"/>
            <p:cNvSpPr>
              <a:spLocks noChangeShapeType="1"/>
            </p:cNvSpPr>
            <p:nvPr/>
          </p:nvSpPr>
          <p:spPr bwMode="auto">
            <a:xfrm>
              <a:off x="3432" y="2636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5" name="Rectangle 29"/>
            <p:cNvSpPr>
              <a:spLocks noChangeArrowheads="1"/>
            </p:cNvSpPr>
            <p:nvPr/>
          </p:nvSpPr>
          <p:spPr bwMode="auto">
            <a:xfrm>
              <a:off x="3998" y="2492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資訊教育學系</a:t>
              </a:r>
            </a:p>
          </p:txBody>
        </p:sp>
      </p:grpSp>
      <p:grpSp>
        <p:nvGrpSpPr>
          <p:cNvPr id="229411" name="Group 35"/>
          <p:cNvGrpSpPr>
            <a:grpSpLocks/>
          </p:cNvGrpSpPr>
          <p:nvPr/>
        </p:nvGrpSpPr>
        <p:grpSpPr bwMode="auto">
          <a:xfrm>
            <a:off x="3089275" y="3695700"/>
            <a:ext cx="5308600" cy="458788"/>
            <a:chOff x="1922" y="2184"/>
            <a:chExt cx="3344" cy="289"/>
          </a:xfrm>
        </p:grpSpPr>
        <p:sp>
          <p:nvSpPr>
            <p:cNvPr id="229389" name="Line 13"/>
            <p:cNvSpPr>
              <a:spLocks noChangeShapeType="1"/>
            </p:cNvSpPr>
            <p:nvPr/>
          </p:nvSpPr>
          <p:spPr bwMode="auto">
            <a:xfrm>
              <a:off x="1922" y="2193"/>
              <a:ext cx="466" cy="119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4" name="Rectangle 18"/>
            <p:cNvSpPr>
              <a:spLocks noChangeArrowheads="1"/>
            </p:cNvSpPr>
            <p:nvPr/>
          </p:nvSpPr>
          <p:spPr bwMode="auto">
            <a:xfrm>
              <a:off x="2526" y="2185"/>
              <a:ext cx="8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傳播學院</a:t>
              </a:r>
            </a:p>
          </p:txBody>
        </p:sp>
        <p:sp>
          <p:nvSpPr>
            <p:cNvPr id="229399" name="Line 23"/>
            <p:cNvSpPr>
              <a:spLocks noChangeShapeType="1"/>
            </p:cNvSpPr>
            <p:nvPr/>
          </p:nvSpPr>
          <p:spPr bwMode="auto">
            <a:xfrm>
              <a:off x="3432" y="2329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6" name="Rectangle 30"/>
            <p:cNvSpPr>
              <a:spLocks noChangeArrowheads="1"/>
            </p:cNvSpPr>
            <p:nvPr/>
          </p:nvSpPr>
          <p:spPr bwMode="auto">
            <a:xfrm>
              <a:off x="3998" y="2184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資訊傳播學系</a:t>
              </a:r>
            </a:p>
          </p:txBody>
        </p:sp>
      </p:grpSp>
      <p:grpSp>
        <p:nvGrpSpPr>
          <p:cNvPr id="229413" name="Group 37"/>
          <p:cNvGrpSpPr>
            <a:grpSpLocks/>
          </p:cNvGrpSpPr>
          <p:nvPr/>
        </p:nvGrpSpPr>
        <p:grpSpPr bwMode="auto">
          <a:xfrm>
            <a:off x="3089275" y="3724275"/>
            <a:ext cx="5308600" cy="1406525"/>
            <a:chOff x="1922" y="2202"/>
            <a:chExt cx="3344" cy="886"/>
          </a:xfrm>
        </p:grpSpPr>
        <p:sp>
          <p:nvSpPr>
            <p:cNvPr id="229387" name="Line 11"/>
            <p:cNvSpPr>
              <a:spLocks noChangeShapeType="1"/>
            </p:cNvSpPr>
            <p:nvPr/>
          </p:nvSpPr>
          <p:spPr bwMode="auto">
            <a:xfrm>
              <a:off x="1922" y="2202"/>
              <a:ext cx="476" cy="69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395" name="Rectangle 19"/>
            <p:cNvSpPr>
              <a:spLocks noChangeArrowheads="1"/>
            </p:cNvSpPr>
            <p:nvPr/>
          </p:nvSpPr>
          <p:spPr bwMode="auto">
            <a:xfrm>
              <a:off x="2526" y="2800"/>
              <a:ext cx="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文學院</a:t>
              </a:r>
            </a:p>
          </p:txBody>
        </p:sp>
        <p:sp>
          <p:nvSpPr>
            <p:cNvPr id="229401" name="Line 25"/>
            <p:cNvSpPr>
              <a:spLocks noChangeShapeType="1"/>
            </p:cNvSpPr>
            <p:nvPr/>
          </p:nvSpPr>
          <p:spPr bwMode="auto">
            <a:xfrm>
              <a:off x="3432" y="2944"/>
              <a:ext cx="440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407" name="Rectangle 31"/>
            <p:cNvSpPr>
              <a:spLocks noChangeArrowheads="1"/>
            </p:cNvSpPr>
            <p:nvPr/>
          </p:nvSpPr>
          <p:spPr bwMode="auto">
            <a:xfrm>
              <a:off x="3998" y="2800"/>
              <a:ext cx="12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zh-TW" altLang="en-US" b="1">
                  <a:solidFill>
                    <a:srgbClr val="000099"/>
                  </a:solidFill>
                  <a:ea typeface="標楷體" pitchFamily="65" charset="-120"/>
                </a:rPr>
                <a:t>圖書資訊學系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293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293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2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nimBg="1"/>
      <p:bldP spid="229380" grpId="0"/>
      <p:bldP spid="22938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資訊相關科系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1900" y="2108200"/>
            <a:ext cx="6210300" cy="38735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000099"/>
                </a:solidFill>
              </a:rPr>
              <a:t>資訊工程</a:t>
            </a:r>
            <a:r>
              <a:rPr kumimoji="0" lang="en-US" altLang="zh-TW" sz="2400" b="1">
                <a:solidFill>
                  <a:srgbClr val="000099"/>
                </a:solidFill>
              </a:rPr>
              <a:t>:</a:t>
            </a:r>
            <a:r>
              <a:rPr kumimoji="0" lang="zh-TW" altLang="en-US" sz="2400" b="1">
                <a:solidFill>
                  <a:srgbClr val="000099"/>
                </a:solidFill>
              </a:rPr>
              <a:t>資訊在工程上之應用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CC3300"/>
                </a:solidFill>
              </a:rPr>
              <a:t>資訊科學</a:t>
            </a:r>
            <a:r>
              <a:rPr kumimoji="0" lang="en-US" altLang="zh-TW" sz="2400" b="1">
                <a:solidFill>
                  <a:srgbClr val="CC3300"/>
                </a:solidFill>
              </a:rPr>
              <a:t>:</a:t>
            </a:r>
            <a:r>
              <a:rPr kumimoji="0" lang="zh-TW" altLang="en-US" sz="2400" b="1">
                <a:solidFill>
                  <a:srgbClr val="CC3300"/>
                </a:solidFill>
              </a:rPr>
              <a:t>資訊理論之分析與探討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000099"/>
                </a:solidFill>
              </a:rPr>
              <a:t>資訊管理</a:t>
            </a:r>
            <a:r>
              <a:rPr kumimoji="0" lang="en-US" altLang="zh-TW" sz="2400" b="1">
                <a:solidFill>
                  <a:srgbClr val="000099"/>
                </a:solidFill>
              </a:rPr>
              <a:t>:</a:t>
            </a:r>
            <a:r>
              <a:rPr kumimoji="0" lang="zh-TW" altLang="en-US" sz="2400" b="1">
                <a:solidFill>
                  <a:srgbClr val="000099"/>
                </a:solidFill>
              </a:rPr>
              <a:t>資訊應用於管理決策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CC3300"/>
                </a:solidFill>
              </a:rPr>
              <a:t>資訊傳播</a:t>
            </a:r>
            <a:r>
              <a:rPr kumimoji="0" lang="en-US" altLang="zh-TW" sz="2400" b="1">
                <a:solidFill>
                  <a:srgbClr val="CC3300"/>
                </a:solidFill>
              </a:rPr>
              <a:t>:</a:t>
            </a:r>
            <a:r>
              <a:rPr kumimoji="0" lang="zh-TW" altLang="en-US" sz="2400" b="1">
                <a:solidFill>
                  <a:srgbClr val="CC3300"/>
                </a:solidFill>
              </a:rPr>
              <a:t>資訊應用於媒體傳播與製作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000099"/>
                </a:solidFill>
              </a:rPr>
              <a:t>資訊教育</a:t>
            </a:r>
            <a:r>
              <a:rPr kumimoji="0" lang="en-US" altLang="zh-TW" sz="2400" b="1">
                <a:solidFill>
                  <a:srgbClr val="000099"/>
                </a:solidFill>
              </a:rPr>
              <a:t>:</a:t>
            </a:r>
            <a:r>
              <a:rPr kumimoji="0" lang="zh-TW" altLang="en-US" sz="2400" b="1">
                <a:solidFill>
                  <a:srgbClr val="000099"/>
                </a:solidFill>
              </a:rPr>
              <a:t>資訊應用於教育學習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kumimoji="0" lang="zh-TW" altLang="en-US" sz="2400" b="1">
                <a:solidFill>
                  <a:srgbClr val="CC3300"/>
                </a:solidFill>
              </a:rPr>
              <a:t>圖書資訊</a:t>
            </a:r>
            <a:r>
              <a:rPr kumimoji="0" lang="en-US" altLang="zh-TW" sz="2400" b="1">
                <a:solidFill>
                  <a:srgbClr val="CC3300"/>
                </a:solidFill>
              </a:rPr>
              <a:t>:</a:t>
            </a:r>
            <a:r>
              <a:rPr kumimoji="0" lang="zh-TW" altLang="en-US" sz="2400" b="1">
                <a:solidFill>
                  <a:srgbClr val="CC3300"/>
                </a:solidFill>
              </a:rPr>
              <a:t>資訊應用於圖書文件之儲存與擷取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2" grpId="0" animBg="1"/>
      <p:bldP spid="23040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 b="1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468563" y="1497013"/>
            <a:ext cx="5957887" cy="43005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en-US" altLang="zh-TW" sz="3200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0" lang="zh-TW" altLang="en-US" sz="3200" b="1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成立於民國八十四年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zh-TW" altLang="en-US" sz="3200" b="1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 國內第一所資訊學院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zh-TW" altLang="en-US" sz="2800" b="1">
                <a:solidFill>
                  <a:srgbClr val="CC33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資訊工程系所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含碩、博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資訊管理系所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含碩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資訊傳播學系所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含碩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資訊社會學研究所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碩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資訊管理技術系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二技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6600"/>
              </a:buClr>
              <a:buSzPct val="110000"/>
              <a:buFont typeface="Wingdings" pitchFamily="2" charset="2"/>
              <a:buBlip>
                <a:blip r:embed="rId3"/>
              </a:buBlip>
            </a:pP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資訊網路技術系 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二技</a:t>
            </a:r>
            <a:r>
              <a:rPr kumimoji="0" lang="en-US" altLang="zh-TW" sz="28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998788" y="323850"/>
            <a:ext cx="5713412" cy="9223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元智資訊學院</a:t>
            </a:r>
          </a:p>
        </p:txBody>
      </p:sp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4"/>
          <a:srcRect l="58025" t="35526" r="26187" b="17253"/>
          <a:stretch>
            <a:fillRect/>
          </a:stretch>
        </p:blipFill>
        <p:spPr bwMode="auto">
          <a:xfrm>
            <a:off x="7516813" y="4371975"/>
            <a:ext cx="100965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83" name="AutoShape 11"/>
          <p:cNvSpPr>
            <a:spLocks noChangeArrowheads="1"/>
          </p:cNvSpPr>
          <p:nvPr/>
        </p:nvSpPr>
        <p:spPr bwMode="auto">
          <a:xfrm>
            <a:off x="7766050" y="2420938"/>
            <a:ext cx="1017588" cy="1612900"/>
          </a:xfrm>
          <a:prstGeom prst="wedgeRoundRectCallout">
            <a:avLst>
              <a:gd name="adj1" fmla="val -24417"/>
              <a:gd name="adj2" fmla="val 63093"/>
              <a:gd name="adj3" fmla="val 16667"/>
            </a:avLst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latin typeface="標楷體" pitchFamily="65" charset="-120"/>
                <a:ea typeface="標楷體" pitchFamily="65" charset="-120"/>
              </a:rPr>
              <a:t>還有哪一資沒有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?</a:t>
            </a:r>
          </a:p>
        </p:txBody>
      </p:sp>
      <p:pic>
        <p:nvPicPr>
          <p:cNvPr id="54285" name="Picture 13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5975" y="5772150"/>
            <a:ext cx="666750" cy="508000"/>
          </a:xfrm>
          <a:prstGeom prst="rect">
            <a:avLst/>
          </a:prstGeom>
          <a:noFill/>
        </p:spPr>
      </p:pic>
      <p:pic>
        <p:nvPicPr>
          <p:cNvPr id="54288" name="Picture 16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5100" y="5772150"/>
            <a:ext cx="666750" cy="508000"/>
          </a:xfrm>
          <a:prstGeom prst="rect">
            <a:avLst/>
          </a:prstGeom>
          <a:noFill/>
        </p:spPr>
      </p:pic>
      <p:pic>
        <p:nvPicPr>
          <p:cNvPr id="54289" name="Picture 17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4225" y="5772150"/>
            <a:ext cx="666750" cy="508000"/>
          </a:xfrm>
          <a:prstGeom prst="rect">
            <a:avLst/>
          </a:prstGeom>
          <a:noFill/>
        </p:spPr>
      </p:pic>
      <p:pic>
        <p:nvPicPr>
          <p:cNvPr id="54290" name="Picture 18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763" y="5772150"/>
            <a:ext cx="666750" cy="508000"/>
          </a:xfrm>
          <a:prstGeom prst="rect">
            <a:avLst/>
          </a:prstGeom>
          <a:noFill/>
        </p:spPr>
      </p:pic>
      <p:pic>
        <p:nvPicPr>
          <p:cNvPr id="54291" name="Picture 19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0888" y="5772150"/>
            <a:ext cx="666750" cy="508000"/>
          </a:xfrm>
          <a:prstGeom prst="rect">
            <a:avLst/>
          </a:prstGeom>
          <a:noFill/>
        </p:spPr>
      </p:pic>
      <p:pic>
        <p:nvPicPr>
          <p:cNvPr id="54292" name="Picture 20" descr="furim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8425" y="5772150"/>
            <a:ext cx="666750" cy="5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49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48"/>
                            </p:stCondLst>
                            <p:childTnLst>
                              <p:par>
                                <p:cTn id="10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47"/>
                            </p:stCondLst>
                            <p:childTnLst>
                              <p:par>
                                <p:cTn id="1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746"/>
                            </p:stCondLst>
                            <p:childTnLst>
                              <p:par>
                                <p:cTn id="1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245"/>
                            </p:stCondLst>
                            <p:childTnLst>
                              <p:par>
                                <p:cTn id="1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8744"/>
                            </p:stCondLst>
                            <p:childTnLst>
                              <p:par>
                                <p:cTn id="17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48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資訊學院專業實習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8174" y="1418036"/>
            <a:ext cx="4710990" cy="4996412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zh-TW" altLang="en-US" sz="2400" b="1" dirty="0">
                <a:solidFill>
                  <a:srgbClr val="CC3300"/>
                </a:solidFill>
              </a:rPr>
              <a:t>實習目的</a:t>
            </a:r>
            <a:endParaRPr lang="zh-TW" altLang="en-US" sz="2400" b="1" dirty="0">
              <a:solidFill>
                <a:schemeClr val="accent2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accent2"/>
                </a:solidFill>
              </a:rPr>
              <a:t>	培養</a:t>
            </a:r>
            <a:r>
              <a:rPr lang="zh-TW" altLang="en-US" sz="2400" b="1" dirty="0" smtClean="0">
                <a:solidFill>
                  <a:schemeClr val="accent2"/>
                </a:solidFill>
              </a:rPr>
              <a:t>理論與實務兼具，並且符合產業</a:t>
            </a:r>
            <a:r>
              <a:rPr lang="zh-TW" altLang="en-US" sz="2400" b="1" dirty="0">
                <a:solidFill>
                  <a:schemeClr val="accent2"/>
                </a:solidFill>
              </a:rPr>
              <a:t>需求之人才。</a:t>
            </a: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zh-TW" altLang="en-US" sz="2400" b="1" dirty="0">
                <a:solidFill>
                  <a:srgbClr val="CC3300"/>
                </a:solidFill>
              </a:rPr>
              <a:t>實習期間</a:t>
            </a:r>
            <a:endParaRPr lang="zh-TW" altLang="en-US" sz="2400" b="1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zh-TW" altLang="en-US" sz="2400" b="1" dirty="0" smtClean="0">
                <a:solidFill>
                  <a:schemeClr val="accent2"/>
                </a:solidFill>
              </a:rPr>
              <a:t>  暑假</a:t>
            </a:r>
            <a:r>
              <a:rPr lang="zh-TW" altLang="en-US" sz="2400" b="1" dirty="0">
                <a:solidFill>
                  <a:schemeClr val="accent2"/>
                </a:solidFill>
              </a:rPr>
              <a:t>、一學年及一學期</a:t>
            </a:r>
            <a:r>
              <a:rPr lang="zh-TW" altLang="en-US" sz="2400" b="1" dirty="0" smtClean="0">
                <a:solidFill>
                  <a:schemeClr val="accent2"/>
                </a:solidFill>
              </a:rPr>
              <a:t>不等</a:t>
            </a:r>
            <a:r>
              <a:rPr lang="zh-TW" altLang="en-US" sz="2400" b="1" dirty="0">
                <a:solidFill>
                  <a:schemeClr val="accent2"/>
                </a:solidFill>
              </a:rPr>
              <a:t>，列為必修課</a:t>
            </a:r>
            <a:r>
              <a:rPr lang="zh-TW" altLang="en-US" sz="2400" b="1" dirty="0" smtClean="0">
                <a:solidFill>
                  <a:schemeClr val="accent2"/>
                </a:solidFill>
              </a:rPr>
              <a:t>。</a:t>
            </a:r>
            <a:r>
              <a:rPr lang="zh-TW" altLang="en-US" sz="2400" b="1" dirty="0" smtClean="0"/>
              <a:t>    </a:t>
            </a:r>
            <a:endParaRPr lang="zh-TW" altLang="en-US" sz="2400" b="1" dirty="0"/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zh-TW" altLang="en-US" sz="2400" b="1" dirty="0">
                <a:solidFill>
                  <a:srgbClr val="CC3300"/>
                </a:solidFill>
              </a:rPr>
              <a:t>實習對象</a:t>
            </a:r>
            <a:endParaRPr lang="zh-TW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accent2"/>
                </a:solidFill>
              </a:rPr>
              <a:t>	修過基礎課程之大三至大四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accent2"/>
                </a:solidFill>
              </a:rPr>
              <a:t>	學生。</a:t>
            </a:r>
          </a:p>
          <a:p>
            <a:pPr>
              <a:spcBef>
                <a:spcPct val="0"/>
              </a:spcBef>
              <a:buFontTx/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CC3300"/>
                </a:solidFill>
              </a:rPr>
              <a:t>實習方式</a:t>
            </a:r>
            <a:endParaRPr lang="zh-TW" altLang="en-US" sz="2400" b="1" dirty="0" smtClean="0"/>
          </a:p>
          <a:p>
            <a:pPr algn="just">
              <a:spcBef>
                <a:spcPct val="0"/>
              </a:spcBef>
              <a:buFontTx/>
              <a:buNone/>
            </a:pPr>
            <a:r>
              <a:rPr lang="zh-TW" altLang="en-US" sz="2400" b="1" dirty="0" smtClean="0">
                <a:solidFill>
                  <a:schemeClr val="accent2"/>
                </a:solidFill>
              </a:rPr>
              <a:t>	二學生共同負責企業一專職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 dirty="0" smtClean="0">
                <a:solidFill>
                  <a:schemeClr val="accent2"/>
                </a:solidFill>
              </a:rPr>
              <a:t>	工作，輪流上課上班。</a:t>
            </a:r>
            <a:endParaRPr lang="zh-TW" altLang="en-US" sz="2400" b="1" dirty="0" smtClean="0"/>
          </a:p>
          <a:p>
            <a:pPr>
              <a:spcBef>
                <a:spcPct val="0"/>
              </a:spcBef>
              <a:buBlip>
                <a:blip r:embed="rId2"/>
              </a:buBlip>
            </a:pPr>
            <a:r>
              <a:rPr lang="zh-TW" altLang="en-US" sz="2400" b="1" dirty="0" smtClean="0">
                <a:solidFill>
                  <a:srgbClr val="CC3300"/>
                </a:solidFill>
              </a:rPr>
              <a:t>提供實習機會之單位</a:t>
            </a:r>
            <a:endParaRPr lang="en-US" altLang="zh-TW" sz="2400" b="1" dirty="0" smtClean="0">
              <a:solidFill>
                <a:srgbClr val="CC3300"/>
              </a:solidFill>
            </a:endParaRPr>
          </a:p>
        </p:txBody>
      </p:sp>
      <p:pic>
        <p:nvPicPr>
          <p:cNvPr id="150537" name="Picture 9" descr="shan2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0201" y="2413004"/>
            <a:ext cx="2184654" cy="3312795"/>
          </a:xfrm>
          <a:prstGeom prst="rect">
            <a:avLst/>
          </a:prstGeom>
          <a:noFill/>
        </p:spPr>
      </p:pic>
      <p:sp>
        <p:nvSpPr>
          <p:cNvPr id="150538" name="AutoShape 10"/>
          <p:cNvSpPr>
            <a:spLocks noChangeArrowheads="1"/>
          </p:cNvSpPr>
          <p:nvPr/>
        </p:nvSpPr>
        <p:spPr bwMode="auto">
          <a:xfrm>
            <a:off x="6742005" y="1654175"/>
            <a:ext cx="2265528" cy="566738"/>
          </a:xfrm>
          <a:prstGeom prst="wedgeRoundRectCallout">
            <a:avLst>
              <a:gd name="adj1" fmla="val -37838"/>
              <a:gd name="adj2" fmla="val 69606"/>
              <a:gd name="adj3" fmla="val 16667"/>
            </a:avLst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latin typeface="標楷體" pitchFamily="65" charset="-120"/>
                <a:ea typeface="標楷體" pitchFamily="65" charset="-120"/>
              </a:rPr>
              <a:t>慘了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快遲到了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8228" y="6182439"/>
            <a:ext cx="555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/>
                </a:solidFill>
                <a:latin typeface="+mn-ea"/>
                <a:ea typeface="+mn-ea"/>
              </a:rPr>
              <a:t>工研院、資策會、知名本土及外商公司</a:t>
            </a:r>
            <a:endParaRPr lang="en-US" altLang="zh-TW" b="1" dirty="0" smtClean="0">
              <a:solidFill>
                <a:srgbClr val="CC33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00"/>
                            </p:stCondLst>
                            <p:childTnLst>
                              <p:par>
                                <p:cTn id="4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800"/>
                            </p:stCondLst>
                            <p:childTnLst>
                              <p:par>
                                <p:cTn id="5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300"/>
                            </p:stCondLst>
                            <p:childTnLst>
                              <p:par>
                                <p:cTn id="6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800"/>
                            </p:stCondLst>
                            <p:childTnLst>
                              <p:par>
                                <p:cTn id="7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800"/>
                            </p:stCondLst>
                            <p:childTnLst>
                              <p:par>
                                <p:cTn id="9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300"/>
                            </p:stCondLst>
                            <p:childTnLst>
                              <p:par>
                                <p:cTn id="9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8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animBg="1"/>
      <p:bldP spid="150531" grpId="0" uiExpand="1" build="p"/>
      <p:bldP spid="150538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2168525" y="3729038"/>
            <a:ext cx="6697663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45000"/>
              </a:spcBef>
              <a:buFontTx/>
              <a:buBlip>
                <a:blip r:embed="rId2"/>
              </a:buBlip>
            </a:pPr>
            <a:r>
              <a:rPr lang="zh-TW" altLang="en-US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工研院、資策會、</a:t>
            </a:r>
            <a:r>
              <a:rPr lang="en-US" altLang="zh-TW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HP</a:t>
            </a:r>
            <a:r>
              <a:rPr lang="zh-TW" altLang="en-US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、神通</a:t>
            </a:r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電腦、台達電子、統一資訊、福特六和、能委會、中央建保局、日月欣半導體</a:t>
            </a:r>
            <a:r>
              <a:rPr lang="zh-TW" altLang="en-US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、網路</a:t>
            </a:r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家庭、奧美廣告、公共電視、自然科學博物館、台視、中視、華視</a:t>
            </a:r>
            <a:r>
              <a:rPr lang="en-US" altLang="zh-TW" b="1" dirty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…</a:t>
            </a:r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等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48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資訊學院專業實習</a:t>
            </a:r>
          </a:p>
        </p:txBody>
      </p:sp>
      <p:graphicFrame>
        <p:nvGraphicFramePr>
          <p:cNvPr id="152737" name="Group 161"/>
          <p:cNvGraphicFramePr>
            <a:graphicFrameLocks noGrp="1"/>
          </p:cNvGraphicFramePr>
          <p:nvPr>
            <p:ph sz="half" idx="1"/>
          </p:nvPr>
        </p:nvGraphicFramePr>
        <p:xfrm>
          <a:off x="2292350" y="1458913"/>
          <a:ext cx="6629400" cy="2194560"/>
        </p:xfrm>
        <a:graphic>
          <a:graphicData uri="http://schemas.openxmlformats.org/drawingml/2006/table">
            <a:tbl>
              <a:tblPr/>
              <a:tblGrid>
                <a:gridCol w="882650"/>
                <a:gridCol w="1439863"/>
                <a:gridCol w="884237"/>
                <a:gridCol w="1438275"/>
                <a:gridCol w="1984375"/>
              </a:tblGrid>
              <a:tr h="271463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校外實習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參與單位數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工作數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實習學生數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平均每生工作數</a:t>
                      </a:r>
                      <a:endParaRPr kumimoji="1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89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101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470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213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2.2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381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164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2.3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91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94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287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174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1.6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99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259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218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1.2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pic>
        <p:nvPicPr>
          <p:cNvPr id="152731" name="Picture 1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22223"/>
          <a:stretch>
            <a:fillRect/>
          </a:stretch>
        </p:blipFill>
        <p:spPr>
          <a:xfrm>
            <a:off x="7029450" y="5599045"/>
            <a:ext cx="2000250" cy="866775"/>
          </a:xfrm>
          <a:noFill/>
          <a:ln/>
        </p:spPr>
      </p:pic>
      <p:sp>
        <p:nvSpPr>
          <p:cNvPr id="152739" name="AutoShape 163"/>
          <p:cNvSpPr>
            <a:spLocks noChangeArrowheads="1"/>
          </p:cNvSpPr>
          <p:nvPr/>
        </p:nvSpPr>
        <p:spPr bwMode="auto">
          <a:xfrm flipH="1">
            <a:off x="2308225" y="5387908"/>
            <a:ext cx="4310063" cy="1362075"/>
          </a:xfrm>
          <a:prstGeom prst="cloudCallout">
            <a:avLst>
              <a:gd name="adj1" fmla="val -51403"/>
              <a:gd name="adj2" fmla="val -1750"/>
            </a:avLst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latin typeface="標楷體" pitchFamily="65" charset="-120"/>
                <a:ea typeface="標楷體" pitchFamily="65" charset="-120"/>
              </a:rPr>
              <a:t>拜託啦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讓我到台積電，聽說可以分股票耶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1"/>
      <p:bldP spid="152580" grpId="0" animBg="1"/>
      <p:bldP spid="1527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>
          <a:xfrm>
            <a:off x="2387600" y="2552700"/>
            <a:ext cx="6389688" cy="1143000"/>
          </a:xfrm>
          <a:gradFill rotWithShape="1">
            <a:gsLst>
              <a:gs pos="0">
                <a:schemeClr val="bg1"/>
              </a:gs>
              <a:gs pos="50000">
                <a:srgbClr val="FF9933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7200" b="1">
                <a:solidFill>
                  <a:srgbClr val="000099"/>
                </a:solidFill>
                <a:latin typeface="Times New Roman" pitchFamily="18" charset="0"/>
              </a:rPr>
              <a:t>資訊工程學系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沿革</a:t>
            </a:r>
          </a:p>
        </p:txBody>
      </p:sp>
      <p:graphicFrame>
        <p:nvGraphicFramePr>
          <p:cNvPr id="171041" name="Group 33"/>
          <p:cNvGraphicFramePr>
            <a:graphicFrameLocks noGrp="1"/>
          </p:cNvGraphicFramePr>
          <p:nvPr/>
        </p:nvGraphicFramePr>
        <p:xfrm>
          <a:off x="2206625" y="1741488"/>
          <a:ext cx="5892800" cy="1542288"/>
        </p:xfrm>
        <a:graphic>
          <a:graphicData uri="http://schemas.openxmlformats.org/drawingml/2006/table">
            <a:tbl>
              <a:tblPr/>
              <a:tblGrid>
                <a:gridCol w="282575"/>
                <a:gridCol w="5610225"/>
              </a:tblGrid>
              <a:tr h="1477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endParaRPr kumimoji="1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78</a:t>
                      </a: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年成立資訊工程系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80</a:t>
                      </a: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年成立研究所碩士班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84</a:t>
                      </a: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年再增設博士班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1016" name="Picture 8" descr="word_sp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2957513"/>
            <a:ext cx="285750" cy="142875"/>
          </a:xfrm>
          <a:prstGeom prst="rect">
            <a:avLst/>
          </a:prstGeom>
          <a:noFill/>
        </p:spPr>
      </p:pic>
      <p:sp>
        <p:nvSpPr>
          <p:cNvPr id="171037" name="Rectangle 29"/>
          <p:cNvSpPr>
            <a:spLocks noChangeArrowheads="1"/>
          </p:cNvSpPr>
          <p:nvPr/>
        </p:nvSpPr>
        <p:spPr bwMode="auto">
          <a:xfrm>
            <a:off x="2513013" y="3562350"/>
            <a:ext cx="6223000" cy="15559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5000"/>
              </a:spcBef>
              <a:buFontTx/>
              <a:buBlip>
                <a:blip r:embed="rId4"/>
              </a:buBlip>
            </a:pPr>
            <a:r>
              <a:rPr lang="zh-TW" altLang="en-US" sz="2800" b="1" u="sng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元智大學資訊工程系所</a:t>
            </a:r>
            <a:r>
              <a:rPr lang="zh-TW" altLang="en-US" sz="2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2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國內少數公私立大學中能在短時間內自大學部發展涵蓋大學、碩士班、博士班的系。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7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7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  <p:bldP spid="1710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kumimoji="0"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資工系人力</a:t>
            </a:r>
            <a:r>
              <a:rPr kumimoji="0" lang="zh-TW" altLang="en-US" sz="5400" b="1" dirty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現況</a:t>
            </a:r>
          </a:p>
        </p:txBody>
      </p:sp>
      <p:pic>
        <p:nvPicPr>
          <p:cNvPr id="172039" name="Picture 7" descr="word_sp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957513"/>
            <a:ext cx="285750" cy="142875"/>
          </a:xfrm>
          <a:prstGeom prst="rect">
            <a:avLst/>
          </a:prstGeom>
          <a:noFill/>
        </p:spPr>
      </p:pic>
      <p:sp>
        <p:nvSpPr>
          <p:cNvPr id="172068" name="Rectangle 36"/>
          <p:cNvSpPr>
            <a:spLocks noChangeArrowheads="1"/>
          </p:cNvSpPr>
          <p:nvPr/>
        </p:nvSpPr>
        <p:spPr bwMode="auto">
          <a:xfrm>
            <a:off x="2147293" y="1613562"/>
            <a:ext cx="4803775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專任教師</a:t>
            </a:r>
            <a:r>
              <a:rPr lang="en-US" altLang="zh-TW" sz="3200" b="1" dirty="0" smtClean="0">
                <a:solidFill>
                  <a:srgbClr val="CC3300"/>
                </a:solidFill>
                <a:latin typeface="Arial" pitchFamily="34" charset="0"/>
                <a:ea typeface="+mn-ea"/>
                <a:cs typeface="Arial" pitchFamily="34" charset="0"/>
              </a:rPr>
              <a:t>23</a:t>
            </a: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人</a:t>
            </a:r>
            <a:endParaRPr lang="en-US" altLang="zh-TW" sz="32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Blip>
                <a:blip r:embed="rId4"/>
              </a:buBlip>
            </a:pPr>
            <a:r>
              <a:rPr lang="zh-TW" altLang="en-US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 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5</a:t>
            </a:r>
            <a:r>
              <a:rPr lang="zh-TW" altLang="en-US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位教授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Blip>
                <a:blip r:embed="rId4"/>
              </a:buBlip>
            </a:pPr>
            <a:r>
              <a:rPr lang="en-US" altLang="zh-TW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 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lang="zh-TW" altLang="en-US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位副教授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Blip>
                <a:blip r:embed="rId4"/>
              </a:buBlip>
            </a:pPr>
            <a:r>
              <a:rPr lang="zh-TW" altLang="en-US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 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+mn-ea"/>
                <a:cs typeface="Arial" pitchFamily="34" charset="0"/>
              </a:rPr>
              <a:t>8</a:t>
            </a:r>
            <a:r>
              <a:rPr lang="zh-TW" altLang="en-US" sz="32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位助理教授</a:t>
            </a:r>
            <a:endParaRPr lang="en-US" altLang="zh-TW" sz="32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兼任教師</a:t>
            </a:r>
            <a:r>
              <a:rPr lang="en-US" altLang="zh-TW" sz="3200" b="1" dirty="0" smtClean="0">
                <a:solidFill>
                  <a:srgbClr val="CC3300"/>
                </a:solidFill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人</a:t>
            </a:r>
            <a:endParaRPr lang="en-US" altLang="zh-TW" sz="32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學生</a:t>
            </a:r>
            <a:r>
              <a:rPr lang="en-US" altLang="zh-TW" sz="3200" b="1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791</a:t>
            </a: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人</a:t>
            </a:r>
            <a:endParaRPr lang="en-US" altLang="zh-TW" sz="32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lvl="1">
              <a:buFontTx/>
              <a:buBlip>
                <a:blip r:embed="rId4"/>
              </a:buBlip>
            </a:pPr>
            <a:r>
              <a:rPr lang="zh-TW" altLang="en-US" sz="3200" b="1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大學部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538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人</a:t>
            </a:r>
          </a:p>
          <a:p>
            <a:pPr lvl="1">
              <a:buFontTx/>
              <a:buBlip>
                <a:blip r:embed="rId4"/>
              </a:buBlip>
            </a:pPr>
            <a:r>
              <a:rPr lang="zh-TW" altLang="en-US" sz="3200" b="1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碩士生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202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人</a:t>
            </a:r>
          </a:p>
          <a:p>
            <a:pPr lvl="1">
              <a:buFontTx/>
              <a:buBlip>
                <a:blip r:embed="rId4"/>
              </a:buBlip>
            </a:pPr>
            <a:r>
              <a:rPr lang="zh-TW" altLang="en-US" sz="3200" b="1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博士生</a:t>
            </a:r>
            <a:r>
              <a:rPr lang="en-US" altLang="zh-TW" sz="3200" b="1" dirty="0" smtClean="0">
                <a:solidFill>
                  <a:srgbClr val="000099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51</a:t>
            </a:r>
            <a:r>
              <a:rPr lang="zh-TW" altLang="en-US" sz="32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3200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畢業系友超過</a:t>
            </a:r>
            <a:r>
              <a:rPr lang="en-US" altLang="zh-TW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2000</a:t>
            </a:r>
            <a:r>
              <a:rPr lang="zh-TW" altLang="en-US" sz="32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人</a:t>
            </a:r>
            <a:endParaRPr lang="en-US" altLang="zh-TW" sz="32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</p:txBody>
      </p:sp>
      <p:pic>
        <p:nvPicPr>
          <p:cNvPr id="172071" name="Picture 39" descr="点击查看大图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746660" y="1860926"/>
            <a:ext cx="3235325" cy="3694113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2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2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2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2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2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2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2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2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2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2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2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2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"/>
                            </p:stCondLst>
                            <p:childTnLst>
                              <p:par>
                                <p:cTn id="5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2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2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2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20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00"/>
                            </p:stCondLst>
                            <p:childTnLst>
                              <p:par>
                                <p:cTn id="6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20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20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20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20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00"/>
                            </p:stCondLst>
                            <p:childTnLst>
                              <p:par>
                                <p:cTn id="6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2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2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2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2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100"/>
                            </p:stCondLst>
                            <p:childTnLst>
                              <p:par>
                                <p:cTn id="7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2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2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2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2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06" name="Rectangle 46"/>
          <p:cNvSpPr>
            <a:spLocks noChangeArrowheads="1"/>
          </p:cNvSpPr>
          <p:nvPr/>
        </p:nvSpPr>
        <p:spPr bwMode="auto">
          <a:xfrm>
            <a:off x="3046413" y="339725"/>
            <a:ext cx="5445125" cy="8826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專任教師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" name="Picture 22" descr="bjli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9" y="1521727"/>
            <a:ext cx="1371600" cy="1028700"/>
          </a:xfrm>
          <a:prstGeom prst="rect">
            <a:avLst/>
          </a:prstGeom>
        </p:spPr>
      </p:pic>
      <p:pic>
        <p:nvPicPr>
          <p:cNvPr id="24" name="Picture 23" descr="cscfl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26" y="1521725"/>
            <a:ext cx="1371600" cy="1028700"/>
          </a:xfrm>
          <a:prstGeom prst="rect">
            <a:avLst/>
          </a:prstGeom>
        </p:spPr>
      </p:pic>
      <p:pic>
        <p:nvPicPr>
          <p:cNvPr id="25" name="Picture 24" descr="cschwa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45" y="1521726"/>
            <a:ext cx="1371600" cy="1028700"/>
          </a:xfrm>
          <a:prstGeom prst="rect">
            <a:avLst/>
          </a:prstGeom>
        </p:spPr>
      </p:pic>
      <p:pic>
        <p:nvPicPr>
          <p:cNvPr id="26" name="Picture 25" descr="csczya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275" y="1521728"/>
            <a:ext cx="1371600" cy="1028700"/>
          </a:xfrm>
          <a:prstGeom prst="rect">
            <a:avLst/>
          </a:prstGeom>
        </p:spPr>
      </p:pic>
      <p:pic>
        <p:nvPicPr>
          <p:cNvPr id="27" name="Picture 26" descr="csdchu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705" y="1521727"/>
            <a:ext cx="1371600" cy="1028700"/>
          </a:xfrm>
          <a:prstGeom prst="rect">
            <a:avLst/>
          </a:prstGeom>
        </p:spPr>
      </p:pic>
      <p:pic>
        <p:nvPicPr>
          <p:cNvPr id="28" name="Picture 27" descr="csfan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014" y="2545309"/>
            <a:ext cx="1371600" cy="1028700"/>
          </a:xfrm>
          <a:prstGeom prst="rect">
            <a:avLst/>
          </a:prstGeom>
        </p:spPr>
      </p:pic>
      <p:pic>
        <p:nvPicPr>
          <p:cNvPr id="29" name="Picture 28" descr="csjcli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457" y="2545314"/>
            <a:ext cx="1371600" cy="1028700"/>
          </a:xfrm>
          <a:prstGeom prst="rect">
            <a:avLst/>
          </a:prstGeom>
        </p:spPr>
      </p:pic>
      <p:pic>
        <p:nvPicPr>
          <p:cNvPr id="30" name="Picture 29" descr="csrli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868" y="2558950"/>
            <a:ext cx="1371600" cy="1028700"/>
          </a:xfrm>
          <a:prstGeom prst="rect">
            <a:avLst/>
          </a:prstGeom>
        </p:spPr>
      </p:pic>
      <p:pic>
        <p:nvPicPr>
          <p:cNvPr id="31" name="Picture 30" descr="csrobinl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294" y="2558940"/>
            <a:ext cx="1371600" cy="1028700"/>
          </a:xfrm>
          <a:prstGeom prst="rect">
            <a:avLst/>
          </a:prstGeom>
        </p:spPr>
      </p:pic>
      <p:pic>
        <p:nvPicPr>
          <p:cNvPr id="32" name="Picture 31" descr="cstetz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2707" y="2545309"/>
            <a:ext cx="1371600" cy="1028700"/>
          </a:xfrm>
          <a:prstGeom prst="rect">
            <a:avLst/>
          </a:prstGeom>
        </p:spPr>
      </p:pic>
      <p:pic>
        <p:nvPicPr>
          <p:cNvPr id="33" name="Picture 32" descr="csya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181" y="3573061"/>
            <a:ext cx="1397000" cy="1016000"/>
          </a:xfrm>
          <a:prstGeom prst="rect">
            <a:avLst/>
          </a:prstGeom>
        </p:spPr>
      </p:pic>
      <p:pic>
        <p:nvPicPr>
          <p:cNvPr id="35" name="Picture 34" descr="iltseng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5860" y="3568891"/>
            <a:ext cx="1371600" cy="1028700"/>
          </a:xfrm>
          <a:prstGeom prst="rect">
            <a:avLst/>
          </a:prstGeom>
        </p:spPr>
      </p:pic>
      <p:pic>
        <p:nvPicPr>
          <p:cNvPr id="36" name="Picture 35" descr="cychou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7435" y="3572303"/>
            <a:ext cx="1377696" cy="1033272"/>
          </a:xfrm>
          <a:prstGeom prst="rect">
            <a:avLst/>
          </a:prstGeom>
        </p:spPr>
      </p:pic>
      <p:pic>
        <p:nvPicPr>
          <p:cNvPr id="37" name="Picture 36" descr="ishwan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283" y="3575715"/>
            <a:ext cx="1371600" cy="1028700"/>
          </a:xfrm>
          <a:prstGeom prst="rect">
            <a:avLst/>
          </a:prstGeom>
        </p:spPr>
      </p:pic>
      <p:pic>
        <p:nvPicPr>
          <p:cNvPr id="38" name="Picture 37" descr="krlai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93921" y="3580038"/>
            <a:ext cx="1352499" cy="1014374"/>
          </a:xfrm>
          <a:prstGeom prst="rect">
            <a:avLst/>
          </a:prstGeom>
        </p:spPr>
      </p:pic>
      <p:pic>
        <p:nvPicPr>
          <p:cNvPr id="39" name="Picture 38" descr="rzwang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0834" y="4587693"/>
            <a:ext cx="1389888" cy="1042416"/>
          </a:xfrm>
          <a:prstGeom prst="rect">
            <a:avLst/>
          </a:prstGeom>
        </p:spPr>
      </p:pic>
      <p:pic>
        <p:nvPicPr>
          <p:cNvPr id="40" name="Picture 39" descr="shyhin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57436" y="4606121"/>
            <a:ext cx="1371600" cy="1028700"/>
          </a:xfrm>
          <a:prstGeom prst="rect">
            <a:avLst/>
          </a:prstGeom>
        </p:spPr>
      </p:pic>
      <p:pic>
        <p:nvPicPr>
          <p:cNvPr id="41" name="Picture 40" descr="thtsai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5860" y="4606121"/>
            <a:ext cx="1371600" cy="1028700"/>
          </a:xfrm>
          <a:prstGeom prst="rect">
            <a:avLst/>
          </a:prstGeom>
        </p:spPr>
      </p:pic>
      <p:pic>
        <p:nvPicPr>
          <p:cNvPr id="42" name="Picture 41" descr="wdtseng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14285" y="4592474"/>
            <a:ext cx="1371600" cy="1028700"/>
          </a:xfrm>
          <a:prstGeom prst="rect">
            <a:avLst/>
          </a:prstGeom>
        </p:spPr>
      </p:pic>
      <p:pic>
        <p:nvPicPr>
          <p:cNvPr id="43" name="Picture 42" descr="yien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65412" y="4592473"/>
            <a:ext cx="1371600" cy="1028700"/>
          </a:xfrm>
          <a:prstGeom prst="rect">
            <a:avLst/>
          </a:prstGeom>
        </p:spPr>
      </p:pic>
      <p:pic>
        <p:nvPicPr>
          <p:cNvPr id="44" name="Picture 43" descr="yrhaung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79013" y="5616056"/>
            <a:ext cx="1371600" cy="1028700"/>
          </a:xfrm>
          <a:prstGeom prst="rect">
            <a:avLst/>
          </a:prstGeom>
        </p:spPr>
      </p:pic>
      <p:pic>
        <p:nvPicPr>
          <p:cNvPr id="45" name="Picture 44" descr="ytchao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47933" y="5633873"/>
            <a:ext cx="1397000" cy="1016000"/>
          </a:xfrm>
          <a:prstGeom prst="rect">
            <a:avLst/>
          </a:prstGeom>
        </p:spPr>
      </p:pic>
      <p:pic>
        <p:nvPicPr>
          <p:cNvPr id="46" name="Picture 45" descr="yyliu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40030" y="5633873"/>
            <a:ext cx="1369060" cy="99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00"/>
                            </p:stCondLst>
                            <p:childTnLst>
                              <p:par>
                                <p:cTn id="6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0"/>
                            </p:stCondLst>
                            <p:childTnLst>
                              <p:par>
                                <p:cTn id="7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300"/>
                            </p:stCondLst>
                            <p:childTnLst>
                              <p:par>
                                <p:cTn id="7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8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3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8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9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300"/>
                            </p:stCondLst>
                            <p:childTnLst>
                              <p:par>
                                <p:cTn id="9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264" y="2286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一則新聞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011" y="3193373"/>
            <a:ext cx="6508445" cy="277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487" y="1601905"/>
            <a:ext cx="6632889" cy="1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61566" y="6005068"/>
            <a:ext cx="124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ea"/>
                <a:ea typeface="+mn-ea"/>
              </a:rPr>
              <a:t>………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3848" y="2745474"/>
            <a:ext cx="124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ea"/>
                <a:ea typeface="+mn-ea"/>
              </a:rPr>
              <a:t>………</a:t>
            </a:r>
            <a:endParaRPr lang="en-US" dirty="0">
              <a:latin typeface="+mn-ea"/>
              <a:ea typeface="+mn-ea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852382" y="5950416"/>
            <a:ext cx="563652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004782" y="3548418"/>
            <a:ext cx="5866263" cy="22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763069" y="3903260"/>
            <a:ext cx="3739487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2497540" y="3903259"/>
            <a:ext cx="1419367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868269" y="4271749"/>
            <a:ext cx="6016424" cy="22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470244" y="4640239"/>
            <a:ext cx="1064526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5589" y="1473951"/>
            <a:ext cx="4968140" cy="5131563"/>
          </a:xfrm>
          <a:noFill/>
          <a:ln/>
        </p:spPr>
        <p:txBody>
          <a:bodyPr lIns="92075" tIns="46038" rIns="92075" bIns="46038"/>
          <a:lstStyle/>
          <a:p>
            <a:pPr>
              <a:buFont typeface="Wingdings" pitchFamily="2" charset="2"/>
              <a:buBlip>
                <a:blip r:embed="rId3"/>
              </a:buBlip>
            </a:pPr>
            <a:r>
              <a:rPr lang="en-US" altLang="zh-TW" sz="2800" b="1" dirty="0" smtClean="0">
                <a:solidFill>
                  <a:srgbClr val="CC3300"/>
                </a:solidFill>
              </a:rPr>
              <a:t>IC</a:t>
            </a:r>
            <a:r>
              <a:rPr lang="en-US" altLang="zh-TW" sz="28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2800" b="1" dirty="0" smtClean="0">
                <a:solidFill>
                  <a:srgbClr val="CC3300"/>
                </a:solidFill>
              </a:rPr>
              <a:t>設計自動化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嵌入式系統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生物與醫學資訊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多媒體系統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網路與行動計算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人工智慧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知識工程與學習科技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資料庫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影像處理</a:t>
            </a:r>
            <a:endParaRPr lang="en-US" altLang="zh-TW" sz="2800" b="1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Blip>
                <a:blip r:embed="rId3"/>
              </a:buBlip>
            </a:pPr>
            <a:r>
              <a:rPr lang="zh-TW" altLang="en-US" sz="2800" b="1" dirty="0" smtClean="0">
                <a:solidFill>
                  <a:srgbClr val="CC3300"/>
                </a:solidFill>
              </a:rPr>
              <a:t>圖形識別</a:t>
            </a:r>
            <a:endParaRPr lang="zh-TW" altLang="en-US" sz="2800" b="1" dirty="0">
              <a:solidFill>
                <a:srgbClr val="CC3300"/>
              </a:solidFill>
            </a:endParaRPr>
          </a:p>
        </p:txBody>
      </p:sp>
      <p:sp>
        <p:nvSpPr>
          <p:cNvPr id="82956" name="Rectangle 1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kumimoji="0"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重點研究領域</a:t>
            </a:r>
            <a:endParaRPr kumimoji="0"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/>
      <p:bldP spid="829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432050" y="1260475"/>
            <a:ext cx="3746500" cy="1485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電腦教室</a:t>
            </a:r>
            <a:r>
              <a:rPr kumimoji="0" lang="en-US" altLang="zh-TW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(Cisco</a:t>
            </a:r>
            <a:r>
              <a:rPr kumimoji="0"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設備） 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邏輯設計實驗室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zh-TW" altLang="en-US" b="1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微處理機實驗室</a:t>
            </a:r>
          </a:p>
        </p:txBody>
      </p:sp>
      <p:sp>
        <p:nvSpPr>
          <p:cNvPr id="90115" name="AutoShape 3"/>
          <p:cNvSpPr>
            <a:spLocks noRot="1" noChangeAspect="1" noMove="1" noResize="1" noChangeArrowheads="1"/>
          </p:cNvSpPr>
          <p:nvPr/>
        </p:nvSpPr>
        <p:spPr bwMode="auto">
          <a:xfrm>
            <a:off x="0" y="3300413"/>
            <a:ext cx="1714500" cy="126682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0116" name="AutoShape 4"/>
          <p:cNvSpPr>
            <a:spLocks noRot="1" noChangeAspect="1" noMove="1" noResize="1" noChangeArrowheads="1"/>
          </p:cNvSpPr>
          <p:nvPr/>
        </p:nvSpPr>
        <p:spPr bwMode="auto">
          <a:xfrm>
            <a:off x="0" y="3300413"/>
            <a:ext cx="1714500" cy="13239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0117" name="AutoShape 5"/>
          <p:cNvSpPr>
            <a:spLocks noRot="1" noChangeAspect="1" noMove="1" noResize="1" noChangeArrowheads="1"/>
          </p:cNvSpPr>
          <p:nvPr/>
        </p:nvSpPr>
        <p:spPr bwMode="auto">
          <a:xfrm>
            <a:off x="0" y="3300413"/>
            <a:ext cx="2057400" cy="135255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046413" y="339725"/>
            <a:ext cx="5445125" cy="8826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教學設備</a:t>
            </a:r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75" y="4614863"/>
            <a:ext cx="222091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20" name="Picture 8" descr="1611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4614863"/>
            <a:ext cx="2249488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5675" y="2824163"/>
            <a:ext cx="2217738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26" name="Picture 14" descr="DSC00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2600" y="2824163"/>
            <a:ext cx="2181225" cy="1665287"/>
          </a:xfrm>
          <a:prstGeom prst="rect">
            <a:avLst/>
          </a:prstGeom>
          <a:noFill/>
        </p:spPr>
      </p:pic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6043613" y="1260475"/>
            <a:ext cx="2859087" cy="15509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en-US" altLang="zh-TW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PC</a:t>
            </a:r>
            <a:r>
              <a:rPr kumimoji="0" lang="zh-TW" altLang="en-US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實驗室</a:t>
            </a: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en-US" altLang="zh-TW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3C</a:t>
            </a:r>
            <a:r>
              <a:rPr kumimoji="0" lang="zh-TW" altLang="en-US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實驗室</a:t>
            </a:r>
            <a:endParaRPr kumimoji="0" lang="en-US" altLang="zh-TW" b="1" dirty="0" smtClean="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  <a:p>
            <a:pPr marL="457200" indent="-457200" eaLnBrk="0" hangingPunct="0">
              <a:lnSpc>
                <a:spcPct val="110000"/>
              </a:lnSpc>
              <a:spcBef>
                <a:spcPct val="20000"/>
              </a:spcBef>
              <a:buClr>
                <a:srgbClr val="FF3300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kumimoji="0" lang="en-US" altLang="zh-TW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IC </a:t>
            </a:r>
            <a:r>
              <a:rPr kumimoji="0" lang="zh-TW" altLang="en-US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設計實驗室</a:t>
            </a:r>
            <a:endParaRPr kumimoji="0" lang="zh-TW" altLang="en-US" b="1" dirty="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pic>
        <p:nvPicPr>
          <p:cNvPr id="90129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8663" y="4618038"/>
            <a:ext cx="219075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30" name="Picture 18" descr="DSC00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2313" y="2816225"/>
            <a:ext cx="2212975" cy="168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8" grpId="0" animBg="1"/>
      <p:bldP spid="901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390775" y="1566863"/>
            <a:ext cx="5608638" cy="5794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C8F8FC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以網路學習</a:t>
            </a:r>
            <a:r>
              <a:rPr lang="en-US" altLang="zh-TW" sz="32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虛擬教室</a:t>
            </a:r>
            <a:r>
              <a:rPr lang="en-US" altLang="zh-TW" sz="32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為主軸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2432050"/>
            <a:ext cx="2947988" cy="2424113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775" y="2432050"/>
            <a:ext cx="2855913" cy="2414588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  <p:sp>
        <p:nvSpPr>
          <p:cNvPr id="89095" name="AutoShape 7"/>
          <p:cNvSpPr>
            <a:spLocks noRot="1" noChangeAspect="1" noMove="1" noResize="1" noChangeArrowheads="1"/>
          </p:cNvSpPr>
          <p:nvPr/>
        </p:nvSpPr>
        <p:spPr bwMode="auto">
          <a:xfrm>
            <a:off x="0" y="3041650"/>
            <a:ext cx="4457700" cy="14859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3176588" y="412750"/>
            <a:ext cx="5183187" cy="866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教學創新</a:t>
            </a:r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4"/>
          <a:srcRect l="61165" t="30360" r="17854" b="12608"/>
          <a:stretch>
            <a:fillRect/>
          </a:stretch>
        </p:blipFill>
        <p:spPr bwMode="auto">
          <a:xfrm>
            <a:off x="7626350" y="4929188"/>
            <a:ext cx="733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8" name="AutoShape 10"/>
          <p:cNvSpPr>
            <a:spLocks noChangeArrowheads="1"/>
          </p:cNvSpPr>
          <p:nvPr/>
        </p:nvSpPr>
        <p:spPr bwMode="auto">
          <a:xfrm flipH="1">
            <a:off x="2789238" y="5195888"/>
            <a:ext cx="4121150" cy="1146175"/>
          </a:xfrm>
          <a:prstGeom prst="cloudCallout">
            <a:avLst>
              <a:gd name="adj1" fmla="val -63949"/>
              <a:gd name="adj2" fmla="val -41556"/>
            </a:avLst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為什麼都是頭髮比較少的人在當主任</a:t>
            </a:r>
            <a:r>
              <a:rPr lang="en-US" altLang="zh-TW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ctr"/>
            <a:endParaRPr lang="en-US" altLang="zh-TW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animBg="1"/>
      <p:bldP spid="89096" grpId="0" animBg="1"/>
      <p:bldP spid="890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1939572" y="1460310"/>
            <a:ext cx="4092738" cy="52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0000"/>
              </a:lnSpc>
              <a:buFontTx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資訊</a:t>
            </a: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系統</a:t>
            </a:r>
            <a:endParaRPr kumimoji="0" lang="en-US" altLang="zh-TW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algn="just">
              <a:lnSpc>
                <a:spcPct val="110000"/>
              </a:lnSpc>
              <a:tabLst>
                <a:tab pos="457200" algn="l"/>
              </a:tabLst>
            </a:pPr>
            <a:r>
              <a:rPr kumimoji="0" lang="en-US" altLang="zh-TW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	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核心軟體開發、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工具軟體開發 、遊戲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軟體開發、內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嵌式系統開發（</a:t>
            </a:r>
            <a:r>
              <a:rPr kumimoji="0" lang="en-US" altLang="zh-TW" sz="2000" b="1" dirty="0">
                <a:solidFill>
                  <a:srgbClr val="000099"/>
                </a:solidFill>
                <a:ea typeface="標楷體" pitchFamily="65" charset="-120"/>
              </a:rPr>
              <a:t>3C</a:t>
            </a:r>
            <a:r>
              <a:rPr kumimoji="0" lang="en-US" altLang="zh-TW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 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科技整合）</a:t>
            </a:r>
          </a:p>
          <a:p>
            <a:pPr eaLnBrk="0" hangingPunct="0">
              <a:lnSpc>
                <a:spcPct val="110000"/>
              </a:lnSpc>
              <a:buClr>
                <a:srgbClr val="FF0000"/>
              </a:buClr>
              <a:buFont typeface="Wingdings" pitchFamily="2" charset="2"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資訊</a:t>
            </a: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應用</a:t>
            </a:r>
            <a:endParaRPr kumimoji="0" lang="en-US" altLang="zh-TW" sz="28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eaLnBrk="0" hangingPunct="0">
              <a:lnSpc>
                <a:spcPct val="110000"/>
              </a:lnSpc>
              <a:buClr>
                <a:srgbClr val="FF0000"/>
              </a:buClr>
              <a:tabLst>
                <a:tab pos="457200" algn="l"/>
              </a:tabLst>
            </a:pPr>
            <a:r>
              <a:rPr kumimoji="0" lang="en-US" altLang="zh-TW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	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資訊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管理、資訊傳播、超大型積體電路設計及測試、辦公室自動化、網際網路應用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、醫學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工程應用、生物資訊應用</a:t>
            </a:r>
          </a:p>
          <a:p>
            <a:pPr eaLnBrk="0" hangingPunct="0">
              <a:lnSpc>
                <a:spcPct val="110000"/>
              </a:lnSpc>
              <a:buClr>
                <a:srgbClr val="FF0000"/>
              </a:buClr>
              <a:buFont typeface="Wingdings" pitchFamily="2" charset="2"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資訊</a:t>
            </a: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服務與教育</a:t>
            </a:r>
            <a:endParaRPr kumimoji="0" lang="en-US" altLang="zh-TW" sz="28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eaLnBrk="0" hangingPunct="0">
              <a:lnSpc>
                <a:spcPct val="110000"/>
              </a:lnSpc>
              <a:buClr>
                <a:srgbClr val="FF0000"/>
              </a:buClr>
              <a:tabLst>
                <a:tab pos="457200" algn="l"/>
              </a:tabLst>
            </a:pPr>
            <a:r>
              <a:rPr kumimoji="0" lang="en-US" altLang="zh-TW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	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網路</a:t>
            </a:r>
            <a:r>
              <a:rPr kumimoji="0" lang="zh-TW" altLang="en-US" sz="20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管理、 網際網路服務、教育訓練、軟硬體維護、系統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維護、大專院校教師、國中小教師</a:t>
            </a:r>
            <a:endParaRPr lang="zh-TW" altLang="en-US" sz="2000" b="1" dirty="0">
              <a:solidFill>
                <a:srgbClr val="000099"/>
              </a:solidFill>
              <a:ea typeface="標楷體" pitchFamily="65" charset="-120"/>
            </a:endParaRPr>
          </a:p>
          <a:p>
            <a:pPr eaLnBrk="0" hangingPunct="0">
              <a:lnSpc>
                <a:spcPct val="110000"/>
              </a:lnSpc>
              <a:buFontTx/>
              <a:buBlip>
                <a:blip r:embed="rId2"/>
              </a:buBlip>
              <a:tabLst>
                <a:tab pos="457200" algn="l"/>
              </a:tabLst>
            </a:pPr>
            <a:endParaRPr lang="zh-TW" altLang="en-US" sz="1800" b="1" dirty="0">
              <a:solidFill>
                <a:srgbClr val="000099"/>
              </a:solidFill>
              <a:ea typeface="標楷體" pitchFamily="65" charset="-120"/>
            </a:endParaRP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397250" y="392113"/>
            <a:ext cx="4929188" cy="806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畢</a:t>
            </a:r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業出路</a:t>
            </a:r>
          </a:p>
        </p:txBody>
      </p:sp>
      <p:pic>
        <p:nvPicPr>
          <p:cNvPr id="95237" name="Picture 5" descr="200410993148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055" y="2455863"/>
            <a:ext cx="2825750" cy="3903662"/>
          </a:xfrm>
          <a:prstGeom prst="rect">
            <a:avLst/>
          </a:prstGeom>
          <a:noFill/>
        </p:spPr>
      </p:pic>
      <p:sp>
        <p:nvSpPr>
          <p:cNvPr id="95238" name="AutoShape 6"/>
          <p:cNvSpPr>
            <a:spLocks noChangeArrowheads="1"/>
          </p:cNvSpPr>
          <p:nvPr/>
        </p:nvSpPr>
        <p:spPr bwMode="auto">
          <a:xfrm>
            <a:off x="6122017" y="1363663"/>
            <a:ext cx="2844800" cy="901700"/>
          </a:xfrm>
          <a:prstGeom prst="wedgeRoundRectCallout">
            <a:avLst>
              <a:gd name="adj1" fmla="val -31977"/>
              <a:gd name="adj2" fmla="val 66551"/>
              <a:gd name="adj3" fmla="val 16667"/>
            </a:avLst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latin typeface="標楷體" pitchFamily="65" charset="-120"/>
                <a:ea typeface="標楷體" pitchFamily="65" charset="-120"/>
              </a:rPr>
              <a:t>難道這輩子都要過這種生活嗎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 animBg="1"/>
      <p:bldP spid="952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397250" y="392113"/>
            <a:ext cx="4929188" cy="806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必修科目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75065" y="1626919"/>
            <a:ext cx="6424551" cy="473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  <a:buFontTx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大學部</a:t>
            </a:r>
            <a:r>
              <a:rPr kumimoji="0" lang="en-US" altLang="zh-TW" sz="2800" b="1" dirty="0" smtClean="0">
                <a:solidFill>
                  <a:srgbClr val="CC3300"/>
                </a:solidFill>
                <a:latin typeface="+mn-ea"/>
                <a:ea typeface="+mn-ea"/>
              </a:rPr>
              <a:t>(</a:t>
            </a:r>
            <a:r>
              <a:rPr kumimoji="0" lang="zh-TW" altLang="en-US" sz="2800" b="1" dirty="0" smtClean="0">
                <a:solidFill>
                  <a:srgbClr val="CC3300"/>
                </a:solidFill>
                <a:latin typeface="+mn-ea"/>
                <a:ea typeface="+mn-ea"/>
              </a:rPr>
              <a:t>不分系</a:t>
            </a:r>
            <a:r>
              <a:rPr kumimoji="0" lang="en-US" altLang="zh-TW" sz="2800" b="1" dirty="0" smtClean="0">
                <a:solidFill>
                  <a:srgbClr val="CC3300"/>
                </a:solidFill>
                <a:latin typeface="+mn-ea"/>
                <a:ea typeface="+mn-ea"/>
              </a:rPr>
              <a:t>)</a:t>
            </a: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共同必修科目</a:t>
            </a:r>
            <a:endParaRPr kumimoji="0" lang="en-US" altLang="zh-TW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algn="just">
              <a:lnSpc>
                <a:spcPct val="110000"/>
              </a:lnSpc>
              <a:tabLst>
                <a:tab pos="457200" algn="l"/>
              </a:tabLst>
            </a:pP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　國文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、英文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三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四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、體育、歷史、民主倫理與法治、國防研究等</a:t>
            </a:r>
            <a:endParaRPr kumimoji="0" lang="zh-TW" altLang="en-US" sz="2000" b="1" dirty="0">
              <a:solidFill>
                <a:srgbClr val="000099"/>
              </a:solidFill>
              <a:latin typeface="+mn-ea"/>
              <a:ea typeface="+mn-ea"/>
            </a:endParaRP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資訊工程系大學部必修科目</a:t>
            </a:r>
            <a:endParaRPr kumimoji="0" lang="en-US" altLang="zh-TW" sz="28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algn="just" eaLnBrk="0" hangingPunct="0">
              <a:lnSpc>
                <a:spcPct val="110000"/>
              </a:lnSpc>
              <a:buClr>
                <a:srgbClr val="FF0000"/>
              </a:buClr>
              <a:tabLst>
                <a:tab pos="457200" algn="l"/>
              </a:tabLst>
            </a:pP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	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微積分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、普通物理學、資訊概論、程式設計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、程式設計實習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、離散數學、線性代數、資料結構、資料通訊概論、工程數學、機率與統計、電子電路學、電子電路實驗、數位系統設計、數位系統實驗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、機率與統計、演算法概論、組合語言與計算機組織、作業系統概論、編譯程式概論、專題製作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等</a:t>
            </a:r>
            <a:endParaRPr kumimoji="0" lang="zh-TW" altLang="en-US" sz="2000" b="1" dirty="0">
              <a:solidFill>
                <a:srgbClr val="000099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397250" y="392113"/>
            <a:ext cx="4929188" cy="806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選修科目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39439" y="1591294"/>
            <a:ext cx="6436426" cy="480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Blip>
                <a:blip r:embed="rId2"/>
              </a:buBlip>
              <a:tabLst>
                <a:tab pos="457200" algn="l"/>
              </a:tabLst>
            </a:pPr>
            <a:r>
              <a:rPr kumimoji="0" lang="zh-TW" altLang="en-US" sz="2800" b="1" dirty="0" smtClean="0">
                <a:solidFill>
                  <a:srgbClr val="CC3300"/>
                </a:solidFill>
                <a:latin typeface="Arial" charset="0"/>
                <a:ea typeface="標楷體" pitchFamily="65" charset="-120"/>
              </a:rPr>
              <a:t>資訊工程系大學部選修科目</a:t>
            </a:r>
            <a:endParaRPr kumimoji="0" lang="en-US" altLang="zh-TW" sz="2800" b="1" dirty="0" smtClean="0">
              <a:solidFill>
                <a:srgbClr val="CC3300"/>
              </a:solidFill>
              <a:latin typeface="Arial" charset="0"/>
              <a:ea typeface="標楷體" pitchFamily="65" charset="-120"/>
            </a:endParaRPr>
          </a:p>
          <a:p>
            <a:pPr marL="274320" indent="-274320" algn="just" eaLnBrk="0" hangingPunct="0">
              <a:lnSpc>
                <a:spcPct val="110000"/>
              </a:lnSpc>
              <a:buClr>
                <a:srgbClr val="FF0000"/>
              </a:buClr>
              <a:tabLst>
                <a:tab pos="457200" algn="l"/>
              </a:tabLst>
            </a:pP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	Web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程式設計、程式語言、視窗程式設計、組合數學、電子電路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Java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概論、線性代數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、生物學概論、生物資訊概論、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Unix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系統概論、作業系統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3D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動畫程式設計、科技英文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一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)(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二</a:t>
            </a:r>
            <a:r>
              <a:rPr kumimoji="0" lang="en-US" altLang="zh-TW" sz="2000" b="1" dirty="0" smtClean="0">
                <a:solidFill>
                  <a:srgbClr val="000099"/>
                </a:solidFill>
                <a:latin typeface="+mn-ea"/>
                <a:ea typeface="+mn-ea"/>
              </a:rPr>
              <a:t>)</a:t>
            </a:r>
            <a:r>
              <a:rPr kumimoji="0" lang="zh-TW" altLang="en-US" sz="2000" b="1" dirty="0" smtClean="0">
                <a:solidFill>
                  <a:srgbClr val="000099"/>
                </a:solidFill>
                <a:latin typeface="+mn-ea"/>
                <a:ea typeface="+mn-ea"/>
              </a:rPr>
              <a:t>、數值方法、影像處理概論、超大型積體電路設計導論、內嵌式系統設計與實習、軟體工程、計算機網路、多媒體系統概論、微處理機系統設計、積體電路設計自動化導論、資料庫系統概論、無線網路服務系統整合與實習、計算機圖學概論、高等物件導向程式設計、電腦與網路安全概論、人機互動設計概論、電子商務概論、自動機理論概論、數位電視概論、無線通訊與行動計算概論、影像處理概論、網路實習、專業實習等。</a:t>
            </a:r>
            <a:endParaRPr kumimoji="0" lang="zh-TW" altLang="en-US" sz="2000" b="1" dirty="0">
              <a:solidFill>
                <a:srgbClr val="000099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 l="16667" t="52582" r="58333" b="13086"/>
          <a:stretch>
            <a:fillRect/>
          </a:stretch>
        </p:blipFill>
        <p:spPr bwMode="auto">
          <a:xfrm>
            <a:off x="6384925" y="5141913"/>
            <a:ext cx="14890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 l="61165" t="30360" r="17854" b="12608"/>
          <a:stretch>
            <a:fillRect/>
          </a:stretch>
        </p:blipFill>
        <p:spPr bwMode="auto">
          <a:xfrm>
            <a:off x="5275263" y="2162175"/>
            <a:ext cx="7556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/>
          <a:srcRect l="22330" t="40472" r="57146" b="29059"/>
          <a:stretch>
            <a:fillRect/>
          </a:stretch>
        </p:blipFill>
        <p:spPr bwMode="auto">
          <a:xfrm>
            <a:off x="3330575" y="1966913"/>
            <a:ext cx="1422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/>
          <a:srcRect l="21582" t="39084" r="69482" b="25304"/>
          <a:stretch>
            <a:fillRect/>
          </a:stretch>
        </p:blipFill>
        <p:spPr bwMode="auto">
          <a:xfrm>
            <a:off x="3840163" y="3541713"/>
            <a:ext cx="60483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088" name="Group 8"/>
          <p:cNvGrpSpPr>
            <a:grpSpLocks/>
          </p:cNvGrpSpPr>
          <p:nvPr/>
        </p:nvGrpSpPr>
        <p:grpSpPr bwMode="auto">
          <a:xfrm>
            <a:off x="5172075" y="420688"/>
            <a:ext cx="992188" cy="1757362"/>
            <a:chOff x="4440" y="1435"/>
            <a:chExt cx="725" cy="1363"/>
          </a:xfrm>
        </p:grpSpPr>
        <p:pic>
          <p:nvPicPr>
            <p:cNvPr id="46089" name="Picture 9"/>
            <p:cNvPicPr>
              <a:picLocks noChangeAspect="1" noChangeArrowheads="1"/>
            </p:cNvPicPr>
            <p:nvPr/>
          </p:nvPicPr>
          <p:blipFill>
            <a:blip r:embed="rId6"/>
            <a:srcRect l="45979" t="19249" r="29753" b="20724"/>
            <a:stretch>
              <a:fillRect/>
            </a:stretch>
          </p:blipFill>
          <p:spPr bwMode="auto">
            <a:xfrm flipH="1">
              <a:off x="4470" y="1535"/>
              <a:ext cx="660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 rot="19843659" flipH="1">
              <a:off x="4440" y="1435"/>
              <a:ext cx="452" cy="4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auto">
            <a:xfrm flipH="1">
              <a:off x="5065" y="1601"/>
              <a:ext cx="82" cy="6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 flipH="1">
              <a:off x="5056" y="2387"/>
              <a:ext cx="109" cy="4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7"/>
          <a:srcRect l="26187" t="35526" r="58025" b="17253"/>
          <a:stretch>
            <a:fillRect/>
          </a:stretch>
        </p:blipFill>
        <p:spPr bwMode="auto">
          <a:xfrm>
            <a:off x="6870700" y="2235200"/>
            <a:ext cx="6223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094" name="Group 14"/>
          <p:cNvGrpSpPr>
            <a:grpSpLocks/>
          </p:cNvGrpSpPr>
          <p:nvPr/>
        </p:nvGrpSpPr>
        <p:grpSpPr bwMode="auto">
          <a:xfrm>
            <a:off x="5246688" y="3698875"/>
            <a:ext cx="811212" cy="1549400"/>
            <a:chOff x="3456" y="1234"/>
            <a:chExt cx="703" cy="1314"/>
          </a:xfrm>
        </p:grpSpPr>
        <p:pic>
          <p:nvPicPr>
            <p:cNvPr id="46095" name="Picture 15"/>
            <p:cNvPicPr>
              <a:picLocks noChangeAspect="1" noChangeArrowheads="1"/>
            </p:cNvPicPr>
            <p:nvPr/>
          </p:nvPicPr>
          <p:blipFill>
            <a:blip r:embed="rId8"/>
            <a:srcRect l="61604" t="31554" r="27231" b="40581"/>
            <a:stretch>
              <a:fillRect/>
            </a:stretch>
          </p:blipFill>
          <p:spPr bwMode="auto">
            <a:xfrm>
              <a:off x="3473" y="1264"/>
              <a:ext cx="686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096" name="Oval 16"/>
            <p:cNvSpPr>
              <a:spLocks noChangeArrowheads="1"/>
            </p:cNvSpPr>
            <p:nvPr/>
          </p:nvSpPr>
          <p:spPr bwMode="auto">
            <a:xfrm>
              <a:off x="3456" y="1234"/>
              <a:ext cx="137" cy="1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097" name="Picture 17"/>
          <p:cNvPicPr>
            <a:picLocks noChangeAspect="1" noChangeArrowheads="1"/>
          </p:cNvPicPr>
          <p:nvPr/>
        </p:nvPicPr>
        <p:blipFill>
          <a:blip r:embed="rId9"/>
          <a:srcRect l="43311" t="25391" r="39275" b="38390"/>
          <a:stretch>
            <a:fillRect/>
          </a:stretch>
        </p:blipFill>
        <p:spPr bwMode="auto">
          <a:xfrm>
            <a:off x="6696075" y="395288"/>
            <a:ext cx="9715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8" name="Picture 18"/>
          <p:cNvPicPr>
            <a:picLocks noChangeAspect="1" noChangeArrowheads="1"/>
          </p:cNvPicPr>
          <p:nvPr/>
        </p:nvPicPr>
        <p:blipFill>
          <a:blip r:embed="rId10"/>
          <a:srcRect l="25652" t="74609" r="62532" b="8659"/>
          <a:stretch>
            <a:fillRect/>
          </a:stretch>
        </p:blipFill>
        <p:spPr bwMode="auto">
          <a:xfrm>
            <a:off x="6475413" y="3725863"/>
            <a:ext cx="14112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9" name="Picture 19"/>
          <p:cNvPicPr>
            <a:picLocks noChangeAspect="1" noChangeArrowheads="1"/>
          </p:cNvPicPr>
          <p:nvPr/>
        </p:nvPicPr>
        <p:blipFill>
          <a:blip r:embed="rId10"/>
          <a:srcRect l="24902" t="33269" r="62532" b="50000"/>
          <a:stretch>
            <a:fillRect/>
          </a:stretch>
        </p:blipFill>
        <p:spPr bwMode="auto">
          <a:xfrm>
            <a:off x="3265488" y="200025"/>
            <a:ext cx="15541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04" name="Picture 2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82950" y="5672138"/>
            <a:ext cx="163671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05" name="Picture 25" descr="bigbird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83188" y="5445125"/>
            <a:ext cx="952500" cy="1114425"/>
          </a:xfrm>
          <a:prstGeom prst="rect">
            <a:avLst/>
          </a:prstGeom>
          <a:noFill/>
        </p:spPr>
      </p:pic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1311275" y="2984500"/>
            <a:ext cx="7832725" cy="1154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zh-TW" altLang="en-US" sz="7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感謝你耐心的聆聽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2195513" y="1773238"/>
            <a:ext cx="628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4000" b="1">
                <a:solidFill>
                  <a:srgbClr val="CC3300"/>
                </a:solidFill>
                <a:ea typeface="標楷體" pitchFamily="65" charset="-120"/>
              </a:rPr>
              <a:t>全體工作人員在此向你致意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0" fill="hold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50"/>
                            </p:stCondLst>
                            <p:childTnLst>
                              <p:par>
                                <p:cTn id="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1" grpId="0"/>
      <p:bldP spid="46112" grpId="0"/>
      <p:bldP spid="4611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wk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9963" y="2500313"/>
            <a:ext cx="2974975" cy="3028950"/>
          </a:xfrm>
          <a:prstGeom prst="rect">
            <a:avLst/>
          </a:prstGeom>
          <a:noFill/>
        </p:spPr>
      </p:pic>
      <p:pic>
        <p:nvPicPr>
          <p:cNvPr id="250883" name="Picture 3" descr="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39950"/>
            <a:ext cx="3579813" cy="3489325"/>
          </a:xfrm>
          <a:prstGeom prst="rect">
            <a:avLst/>
          </a:prstGeom>
          <a:noFill/>
        </p:spPr>
      </p:pic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電腦網路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whee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8975" y="1201738"/>
            <a:ext cx="2952750" cy="2952750"/>
          </a:xfrm>
          <a:prstGeom prst="rect">
            <a:avLst/>
          </a:prstGeom>
          <a:noFill/>
        </p:spPr>
      </p:pic>
      <p:pic>
        <p:nvPicPr>
          <p:cNvPr id="251907" name="Picture 3" descr="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1713" y="1498600"/>
            <a:ext cx="3241675" cy="4981575"/>
          </a:xfrm>
          <a:prstGeom prst="rect">
            <a:avLst/>
          </a:prstGeom>
          <a:noFill/>
        </p:spPr>
      </p:pic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生物資訊</a:t>
            </a:r>
          </a:p>
        </p:txBody>
      </p:sp>
      <p:pic>
        <p:nvPicPr>
          <p:cNvPr id="251909" name="Picture 5" descr="bioinformati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8325" y="4003675"/>
            <a:ext cx="3333750" cy="245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The%20Raw%20Processing%20Power%20Required%20to%20Create%20Backdrops"/>
          <p:cNvPicPr>
            <a:picLocks noChangeAspect="1" noChangeArrowheads="1"/>
          </p:cNvPicPr>
          <p:nvPr/>
        </p:nvPicPr>
        <p:blipFill>
          <a:blip r:embed="rId2"/>
          <a:srcRect b="10173"/>
          <a:stretch>
            <a:fillRect/>
          </a:stretch>
        </p:blipFill>
        <p:spPr bwMode="auto">
          <a:xfrm>
            <a:off x="2619375" y="1673225"/>
            <a:ext cx="6286500" cy="4611688"/>
          </a:xfrm>
          <a:prstGeom prst="rect">
            <a:avLst/>
          </a:prstGeom>
          <a:noFill/>
        </p:spPr>
      </p:pic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影像處理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529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264" y="2286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元智校友就業率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1438" y="5868538"/>
            <a:ext cx="605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資料來源： </a:t>
            </a:r>
            <a:r>
              <a:rPr lang="en-US" altLang="zh-TW" sz="1600" dirty="0" smtClean="0">
                <a:solidFill>
                  <a:srgbClr val="5F5F5F"/>
                </a:solidFill>
                <a:latin typeface="+mn-ea"/>
                <a:ea typeface="+mn-ea"/>
              </a:rPr>
              <a:t>http://www.yzu.edu.tw/e_news/514/1topic01.htm</a:t>
            </a:r>
          </a:p>
          <a:p>
            <a:pPr algn="r"/>
            <a:r>
              <a:rPr 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(</a:t>
            </a:r>
            <a:r>
              <a:rPr lang="zh-TW" alt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元智大學電子報 </a:t>
            </a:r>
            <a:r>
              <a:rPr lang="en-US" altLang="zh-TW" sz="1600" dirty="0" smtClean="0">
                <a:solidFill>
                  <a:srgbClr val="5F5F5F"/>
                </a:solidFill>
                <a:latin typeface="+mn-ea"/>
                <a:ea typeface="+mn-ea"/>
              </a:rPr>
              <a:t>– </a:t>
            </a:r>
            <a:r>
              <a:rPr lang="zh-TW" alt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第</a:t>
            </a:r>
            <a:r>
              <a:rPr lang="en-US" altLang="zh-TW" sz="1600" dirty="0" smtClean="0">
                <a:solidFill>
                  <a:srgbClr val="5F5F5F"/>
                </a:solidFill>
                <a:latin typeface="+mn-ea"/>
                <a:ea typeface="+mn-ea"/>
              </a:rPr>
              <a:t>514</a:t>
            </a:r>
            <a:r>
              <a:rPr lang="zh-TW" alt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期 </a:t>
            </a:r>
            <a:r>
              <a:rPr lang="en-US" altLang="zh-TW" sz="1600" dirty="0" smtClean="0">
                <a:solidFill>
                  <a:srgbClr val="5F5F5F"/>
                </a:solidFill>
                <a:latin typeface="+mn-ea"/>
                <a:ea typeface="+mn-ea"/>
              </a:rPr>
              <a:t>– 2008/07/28 </a:t>
            </a:r>
            <a:r>
              <a:rPr lang="zh-TW" alt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出刊</a:t>
            </a:r>
            <a:r>
              <a:rPr lang="en-US" sz="1600" dirty="0" smtClean="0">
                <a:solidFill>
                  <a:srgbClr val="5F5F5F"/>
                </a:solidFill>
                <a:latin typeface="+mn-ea"/>
                <a:ea typeface="+mn-ea"/>
              </a:rPr>
              <a:t>)</a:t>
            </a:r>
            <a:endParaRPr lang="en-US" sz="1600" dirty="0">
              <a:solidFill>
                <a:srgbClr val="5F5F5F"/>
              </a:solidFill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8231" y="1692326"/>
            <a:ext cx="678293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元智學生就業率高 三個月找到工作達九成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endParaRPr lang="en-US" dirty="0" smtClean="0">
              <a:latin typeface="+mn-ea"/>
              <a:ea typeface="+mn-ea"/>
            </a:endParaRPr>
          </a:p>
          <a:p>
            <a:pPr algn="just">
              <a:lnSpc>
                <a:spcPts val="3600"/>
              </a:lnSpc>
            </a:pPr>
            <a:r>
              <a:rPr lang="zh-TW" altLang="en-US" sz="2200" dirty="0" smtClean="0">
                <a:latin typeface="+mn-ea"/>
                <a:ea typeface="+mn-ea"/>
              </a:rPr>
              <a:t>    最近大學選填志願，學生家長最在乎的還是就業問題，在此時節，元智大學提出畢業校友就業競爭力調查，</a:t>
            </a:r>
            <a:r>
              <a:rPr lang="zh-TW" altLang="en-US" sz="2200" b="1" u="sng" dirty="0" smtClean="0">
                <a:latin typeface="+mn-ea"/>
                <a:ea typeface="+mn-ea"/>
              </a:rPr>
              <a:t>畢業校友半年內找到工作佔 </a:t>
            </a:r>
            <a:r>
              <a:rPr lang="en-US" altLang="zh-TW" sz="2200" b="1" u="sng" dirty="0" smtClean="0">
                <a:latin typeface="+mn-ea"/>
                <a:ea typeface="+mn-ea"/>
              </a:rPr>
              <a:t>96% </a:t>
            </a:r>
            <a:r>
              <a:rPr lang="zh-TW" altLang="en-US" sz="2200" b="1" u="sng" dirty="0" smtClean="0">
                <a:latin typeface="+mn-ea"/>
                <a:ea typeface="+mn-ea"/>
              </a:rPr>
              <a:t>以上，校友在一～三個月找到工作約 </a:t>
            </a:r>
            <a:r>
              <a:rPr lang="en-US" altLang="zh-TW" sz="2200" b="1" u="sng" dirty="0" smtClean="0">
                <a:latin typeface="+mn-ea"/>
                <a:ea typeface="+mn-ea"/>
              </a:rPr>
              <a:t>90%</a:t>
            </a:r>
            <a:r>
              <a:rPr lang="zh-TW" altLang="en-US" sz="2200" dirty="0" smtClean="0">
                <a:latin typeface="+mn-ea"/>
                <a:ea typeface="+mn-ea"/>
              </a:rPr>
              <a:t>，而首份工作維持時間二年以上約佔 </a:t>
            </a:r>
            <a:r>
              <a:rPr lang="en-US" altLang="zh-TW" sz="2200" dirty="0" smtClean="0">
                <a:latin typeface="+mn-ea"/>
                <a:ea typeface="+mn-ea"/>
              </a:rPr>
              <a:t>46%</a:t>
            </a:r>
            <a:r>
              <a:rPr lang="zh-TW" altLang="en-US" sz="2200" dirty="0" smtClean="0">
                <a:latin typeface="+mn-ea"/>
                <a:ea typeface="+mn-ea"/>
              </a:rPr>
              <a:t>，充份顯示元智校友工作態度的穩定性及對工作的認同感。</a:t>
            </a:r>
            <a:endParaRPr lang="en-US" altLang="zh-TW" sz="2200" dirty="0" smtClean="0">
              <a:latin typeface="+mn-ea"/>
              <a:ea typeface="+mn-ea"/>
            </a:endParaRPr>
          </a:p>
          <a:p>
            <a:pPr algn="just">
              <a:lnSpc>
                <a:spcPts val="3600"/>
              </a:lnSpc>
            </a:pPr>
            <a:r>
              <a:rPr lang="en-US" sz="2200" dirty="0" smtClean="0">
                <a:latin typeface="+mn-ea"/>
                <a:ea typeface="+mn-ea"/>
              </a:rPr>
              <a:t>    ………</a:t>
            </a:r>
            <a:endParaRPr lang="en-US" sz="22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3channels-diff-scales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4813" y="1697038"/>
            <a:ext cx="5878512" cy="4468812"/>
          </a:xfrm>
          <a:prstGeom prst="rect">
            <a:avLst/>
          </a:prstGeom>
          <a:noFill/>
        </p:spPr>
      </p:pic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影像處理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539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image%20processing%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188" y="1854200"/>
            <a:ext cx="6543675" cy="4629150"/>
          </a:xfrm>
          <a:prstGeom prst="rect">
            <a:avLst/>
          </a:prstGeom>
          <a:noFill/>
        </p:spPr>
      </p:pic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圖形識別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549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edays"/>
          <p:cNvPicPr>
            <a:picLocks noChangeAspect="1" noChangeArrowheads="1"/>
          </p:cNvPicPr>
          <p:nvPr/>
        </p:nvPicPr>
        <p:blipFill>
          <a:blip r:embed="rId2" cstate="print"/>
          <a:srcRect l="2341" r="1924" b="3122"/>
          <a:stretch>
            <a:fillRect/>
          </a:stretch>
        </p:blipFill>
        <p:spPr bwMode="auto">
          <a:xfrm>
            <a:off x="2381250" y="1443038"/>
            <a:ext cx="6556375" cy="4973637"/>
          </a:xfrm>
          <a:prstGeom prst="rect">
            <a:avLst/>
          </a:prstGeom>
          <a:noFill/>
        </p:spPr>
      </p:pic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資料探勘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untitled"/>
          <p:cNvPicPr>
            <a:picLocks noChangeAspect="1" noChangeArrowheads="1"/>
          </p:cNvPicPr>
          <p:nvPr/>
        </p:nvPicPr>
        <p:blipFill>
          <a:blip r:embed="rId2"/>
          <a:srcRect l="3889" t="13341" r="9824" b="8643"/>
          <a:stretch>
            <a:fillRect/>
          </a:stretch>
        </p:blipFill>
        <p:spPr bwMode="auto">
          <a:xfrm>
            <a:off x="2190750" y="1816100"/>
            <a:ext cx="6762750" cy="4586288"/>
          </a:xfrm>
          <a:prstGeom prst="rect">
            <a:avLst/>
          </a:prstGeom>
          <a:noFill/>
        </p:spPr>
      </p:pic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計算機結構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ipsr5000die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7213" y="1287463"/>
            <a:ext cx="5414962" cy="5164137"/>
          </a:xfrm>
          <a:prstGeom prst="rect">
            <a:avLst/>
          </a:prstGeom>
          <a:noFill/>
        </p:spPr>
      </p:pic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積體電路設計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6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count_projectsilicon-wafer"/>
          <p:cNvPicPr>
            <a:picLocks noChangeAspect="1" noChangeArrowheads="1"/>
          </p:cNvPicPr>
          <p:nvPr/>
        </p:nvPicPr>
        <p:blipFill>
          <a:blip r:embed="rId2"/>
          <a:srcRect t="926"/>
          <a:stretch>
            <a:fillRect/>
          </a:stretch>
        </p:blipFill>
        <p:spPr bwMode="auto">
          <a:xfrm>
            <a:off x="2382838" y="1581150"/>
            <a:ext cx="6553200" cy="4756150"/>
          </a:xfrm>
          <a:prstGeom prst="rect">
            <a:avLst/>
          </a:prstGeom>
          <a:noFill/>
        </p:spPr>
      </p:pic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積體電路設計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0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人工智慧</a:t>
            </a:r>
          </a:p>
        </p:txBody>
      </p:sp>
      <p:pic>
        <p:nvPicPr>
          <p:cNvPr id="267269" name="Picture 5" descr="118022478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037" b="20390"/>
          <a:stretch>
            <a:fillRect/>
          </a:stretch>
        </p:blipFill>
        <p:spPr>
          <a:xfrm>
            <a:off x="3409950" y="1484313"/>
            <a:ext cx="4541838" cy="5045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wn2500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050" y="1676400"/>
            <a:ext cx="6643688" cy="4537075"/>
          </a:xfrm>
          <a:prstGeom prst="rect">
            <a:avLst/>
          </a:prstGeom>
          <a:noFill/>
        </p:spPr>
      </p:pic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行動計算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6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8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內嵌式系統</a:t>
            </a:r>
          </a:p>
        </p:txBody>
      </p:sp>
      <p:pic>
        <p:nvPicPr>
          <p:cNvPr id="269317" name="Picture 5" descr="carelectronic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24113" y="1695450"/>
            <a:ext cx="6313487" cy="46370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5" name="Picture 5" descr="software_lif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1474788"/>
            <a:ext cx="4972050" cy="4918075"/>
          </a:xfrm>
          <a:prstGeom prst="rect">
            <a:avLst/>
          </a:prstGeom>
          <a:noFill/>
        </p:spPr>
      </p:pic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軟體工程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1264" y="2286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 dirty="0" smtClean="0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元智大學排名</a:t>
            </a:r>
            <a:endParaRPr lang="zh-TW" altLang="en-US" sz="5400" b="1" dirty="0">
              <a:solidFill>
                <a:srgbClr val="794F9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6471" y="1241942"/>
            <a:ext cx="67829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財團法人高等教育評鑑中心 </a:t>
            </a:r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2007 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報告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algn="r"/>
            <a:endParaRPr lang="en-US" dirty="0" smtClean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2558" y="6264324"/>
            <a:ext cx="622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5F5F5F"/>
                </a:solidFill>
                <a:latin typeface="+mn-ea"/>
                <a:ea typeface="+mn-ea"/>
              </a:rPr>
              <a:t>資料來源：</a:t>
            </a:r>
            <a:endParaRPr lang="en-US" altLang="zh-TW" sz="1400" dirty="0" smtClean="0">
              <a:solidFill>
                <a:srgbClr val="5F5F5F"/>
              </a:solidFill>
              <a:latin typeface="+mn-ea"/>
              <a:ea typeface="+mn-ea"/>
            </a:endParaRPr>
          </a:p>
          <a:p>
            <a:r>
              <a:rPr lang="en-US" altLang="zh-TW" sz="1400" dirty="0" smtClean="0">
                <a:solidFill>
                  <a:srgbClr val="5F5F5F"/>
                </a:solidFill>
                <a:latin typeface="+mn-ea"/>
                <a:ea typeface="+mn-ea"/>
              </a:rPr>
              <a:t>http://epaper.heeact.edu.tw/archive/2007/05/11/238.aspx</a:t>
            </a:r>
          </a:p>
        </p:txBody>
      </p:sp>
      <p:pic>
        <p:nvPicPr>
          <p:cNvPr id="5" name="Picture 4" descr="form_7_9-22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610" y="1810815"/>
            <a:ext cx="4870609" cy="4630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500525" y="4212972"/>
            <a:ext cx="2350513" cy="2243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851972" y="3995124"/>
            <a:ext cx="2489824" cy="2243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sk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0" y="1871663"/>
            <a:ext cx="6334125" cy="3800475"/>
          </a:xfrm>
          <a:prstGeom prst="rect">
            <a:avLst/>
          </a:prstGeom>
          <a:noFill/>
        </p:spPr>
      </p:pic>
      <p:sp>
        <p:nvSpPr>
          <p:cNvPr id="263171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無線通訊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Classification2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0" y="2049463"/>
            <a:ext cx="6715125" cy="40274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圖形檢索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tt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0" y="1479550"/>
            <a:ext cx="6586538" cy="4937125"/>
          </a:xfrm>
          <a:prstGeom prst="rect">
            <a:avLst/>
          </a:prstGeom>
          <a:noFill/>
        </p:spPr>
      </p:pic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電腦動畫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虛擬實境</a:t>
            </a:r>
          </a:p>
        </p:txBody>
      </p:sp>
      <p:pic>
        <p:nvPicPr>
          <p:cNvPr id="272392" name="Picture 8" descr="CAVE_HyPi6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2675" y="1690688"/>
            <a:ext cx="6569075" cy="437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big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488" y="1651000"/>
            <a:ext cx="6096000" cy="4572000"/>
          </a:xfrm>
          <a:prstGeom prst="rect">
            <a:avLst/>
          </a:prstGeom>
          <a:noFill/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2895600" y="228600"/>
            <a:ext cx="5562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多媒體製作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66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54000"/>
            <a:ext cx="5562600" cy="1143000"/>
          </a:xfr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關於元智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68538" y="1557338"/>
            <a:ext cx="6553200" cy="4054475"/>
          </a:xfrm>
        </p:spPr>
        <p:txBody>
          <a:bodyPr/>
          <a:lstStyle/>
          <a:p>
            <a:pPr algn="just"/>
            <a:r>
              <a:rPr lang="en-US" altLang="zh-TW" sz="2800" b="1" dirty="0">
                <a:solidFill>
                  <a:srgbClr val="000099"/>
                </a:solidFill>
              </a:rPr>
              <a:t>1986</a:t>
            </a:r>
            <a:r>
              <a:rPr lang="zh-TW" altLang="en-US" sz="2800" b="1" dirty="0">
                <a:solidFill>
                  <a:srgbClr val="000099"/>
                </a:solidFill>
              </a:rPr>
              <a:t>年遠東集團 徐有庠先生以回饋社會為理念，為國家培育一流科技與管理人才並紀念其父親</a:t>
            </a:r>
            <a:r>
              <a:rPr lang="zh-TW" altLang="en-US" sz="2800" b="1" dirty="0">
                <a:solidFill>
                  <a:schemeClr val="accent2"/>
                </a:solidFill>
              </a:rPr>
              <a:t> </a:t>
            </a:r>
            <a:r>
              <a:rPr lang="zh-TW" altLang="en-US" sz="2800" b="1" u="sng" dirty="0">
                <a:solidFill>
                  <a:srgbClr val="FF0000"/>
                </a:solidFill>
              </a:rPr>
              <a:t>徐元智</a:t>
            </a:r>
            <a:r>
              <a:rPr lang="zh-TW" altLang="en-US" sz="2800" b="1" dirty="0">
                <a:solidFill>
                  <a:srgbClr val="000099"/>
                </a:solidFill>
              </a:rPr>
              <a:t>先生，著手籌設元智工學院</a:t>
            </a:r>
          </a:p>
          <a:p>
            <a:r>
              <a:rPr lang="en-US" altLang="zh-TW" sz="2800" b="1" dirty="0">
                <a:solidFill>
                  <a:srgbClr val="000099"/>
                </a:solidFill>
              </a:rPr>
              <a:t>1989</a:t>
            </a:r>
            <a:r>
              <a:rPr lang="zh-TW" altLang="en-US" sz="2800" b="1" dirty="0">
                <a:solidFill>
                  <a:srgbClr val="000099"/>
                </a:solidFill>
              </a:rPr>
              <a:t>年創立元智工學院</a:t>
            </a:r>
          </a:p>
          <a:p>
            <a:r>
              <a:rPr lang="en-US" altLang="zh-TW" sz="2800" b="1" dirty="0">
                <a:solidFill>
                  <a:srgbClr val="000099"/>
                </a:solidFill>
              </a:rPr>
              <a:t>1997</a:t>
            </a:r>
            <a:r>
              <a:rPr lang="zh-TW" altLang="en-US" sz="2800" b="1" dirty="0">
                <a:solidFill>
                  <a:srgbClr val="000099"/>
                </a:solidFill>
              </a:rPr>
              <a:t>年改名元智大學</a:t>
            </a:r>
          </a:p>
        </p:txBody>
      </p:sp>
      <p:pic>
        <p:nvPicPr>
          <p:cNvPr id="5138" name="Picture 1042" descr="001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613400" y="4587875"/>
            <a:ext cx="1390650" cy="1684338"/>
          </a:xfrm>
          <a:noFill/>
          <a:ln/>
        </p:spPr>
      </p:pic>
      <p:sp>
        <p:nvSpPr>
          <p:cNvPr id="5139" name="AutoShape 1043"/>
          <p:cNvSpPr>
            <a:spLocks noChangeArrowheads="1"/>
          </p:cNvSpPr>
          <p:nvPr/>
        </p:nvSpPr>
        <p:spPr bwMode="auto">
          <a:xfrm>
            <a:off x="6172200" y="3068638"/>
            <a:ext cx="2609850" cy="1519237"/>
          </a:xfrm>
          <a:prstGeom prst="wedgeEllipseCallout">
            <a:avLst>
              <a:gd name="adj1" fmla="val -29370"/>
              <a:gd name="adj2" fmla="val 53644"/>
            </a:avLst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effectLst>
                  <a:outerShdw blurRad="38100" dist="38100" dir="2700000" algn="tl">
                    <a:srgbClr val="C0C0C0"/>
                  </a:outerShdw>
                </a:effectLst>
                <a:ea typeface="華康魏碑體" pitchFamily="65" charset="-120"/>
              </a:rPr>
              <a:t>來元智</a:t>
            </a:r>
          </a:p>
          <a:p>
            <a:pPr algn="ctr"/>
            <a:r>
              <a:rPr lang="zh-TW" altLang="en-US" b="1">
                <a:effectLst>
                  <a:outerShdw blurRad="38100" dist="38100" dir="2700000" algn="tl">
                    <a:srgbClr val="C0C0C0"/>
                  </a:outerShdw>
                </a:effectLst>
                <a:ea typeface="華康魏碑體" pitchFamily="65" charset="-120"/>
              </a:rPr>
              <a:t>初一十五不用念經啦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build="p"/>
      <p:bldP spid="5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 l="25911" t="13194" r="4036" b="18056"/>
          <a:stretch>
            <a:fillRect/>
          </a:stretch>
        </p:blipFill>
        <p:spPr bwMode="auto">
          <a:xfrm>
            <a:off x="2159000" y="1409700"/>
            <a:ext cx="683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765425" y="184150"/>
            <a:ext cx="377825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地理位置</a:t>
            </a: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8185150" y="5680075"/>
            <a:ext cx="622300" cy="571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063" name="Picture 7" descr="big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1500188"/>
            <a:ext cx="950913" cy="1112837"/>
          </a:xfrm>
          <a:prstGeom prst="rect">
            <a:avLst/>
          </a:prstGeom>
          <a:noFill/>
        </p:spPr>
      </p:pic>
      <p:sp>
        <p:nvSpPr>
          <p:cNvPr id="45065" name="AutoShape 9"/>
          <p:cNvSpPr>
            <a:spLocks noChangeArrowheads="1"/>
          </p:cNvSpPr>
          <p:nvPr/>
        </p:nvSpPr>
        <p:spPr bwMode="auto">
          <a:xfrm>
            <a:off x="6429375" y="261938"/>
            <a:ext cx="2525713" cy="971550"/>
          </a:xfrm>
          <a:prstGeom prst="wedgeEllipseCallout">
            <a:avLst>
              <a:gd name="adj1" fmla="val 2356"/>
              <a:gd name="adj2" fmla="val 94116"/>
            </a:avLst>
          </a:prstGeom>
          <a:solidFill>
            <a:schemeClr val="bg1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>
                <a:solidFill>
                  <a:srgbClr val="000099"/>
                </a:solidFill>
                <a:ea typeface="標楷體" pitchFamily="65" charset="-120"/>
              </a:rPr>
              <a:t>有空我會常來下蛋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2" grpId="0" animBg="1"/>
      <p:bldP spid="450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6" name="Rectangle 6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50000">
                <a:srgbClr val="FFFF99"/>
              </a:gs>
              <a:gs pos="100000">
                <a:schemeClr val="bg1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zh-TW" altLang="en-US" sz="5400" b="1">
                <a:solidFill>
                  <a:srgbClr val="794F9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校園平面圖 </a:t>
            </a:r>
          </a:p>
        </p:txBody>
      </p:sp>
      <p:pic>
        <p:nvPicPr>
          <p:cNvPr id="204818" name="Picture 18" descr="campus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0925" y="1254125"/>
            <a:ext cx="6343650" cy="3332163"/>
          </a:xfrm>
          <a:noFill/>
          <a:ln/>
        </p:spPr>
      </p:pic>
      <p:sp>
        <p:nvSpPr>
          <p:cNvPr id="204821" name="Rectangle 21"/>
          <p:cNvSpPr>
            <a:spLocks noChangeArrowheads="1"/>
          </p:cNvSpPr>
          <p:nvPr/>
        </p:nvSpPr>
        <p:spPr bwMode="auto">
          <a:xfrm>
            <a:off x="3659188" y="4503738"/>
            <a:ext cx="413446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chemeClr val="tx2"/>
                </a:solidFill>
                <a:hlinkClick r:id="rId3" action="ppaction://hlinksldjump"/>
              </a:rPr>
              <a:t>1st Building : College of Informatics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>
                <a:solidFill>
                  <a:schemeClr val="tx2"/>
                </a:solidFill>
                <a:hlinkClick r:id="rId4" action="ppaction://hlinksldjump"/>
              </a:rPr>
              <a:t>2nd Building: College of Engineering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>
                <a:solidFill>
                  <a:schemeClr val="tx2"/>
                </a:solidFill>
                <a:hlinkClick r:id="rId5" action="ppaction://hlinksldjump"/>
              </a:rPr>
              <a:t>3rd Building: College of Management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 smtClean="0">
                <a:solidFill>
                  <a:schemeClr val="tx2"/>
                </a:solidFill>
                <a:hlinkClick r:id="rId6" action="ppaction://hlinksldjump"/>
              </a:rPr>
              <a:t>4th </a:t>
            </a:r>
            <a:r>
              <a:rPr lang="en-US" altLang="zh-TW" sz="1400" b="1" dirty="0">
                <a:solidFill>
                  <a:schemeClr val="tx2"/>
                </a:solidFill>
                <a:hlinkClick r:id="rId6" action="ppaction://hlinksldjump"/>
              </a:rPr>
              <a:t>Building: Library</a:t>
            </a:r>
            <a:endParaRPr lang="en-US" altLang="zh-TW" sz="1400" b="1" dirty="0">
              <a:solidFill>
                <a:schemeClr val="tx2"/>
              </a:solidFill>
            </a:endParaRPr>
          </a:p>
          <a:p>
            <a:r>
              <a:rPr lang="en-US" altLang="zh-TW" sz="1400" b="1" dirty="0">
                <a:solidFill>
                  <a:schemeClr val="tx2"/>
                </a:solidFill>
                <a:hlinkClick r:id="rId7" action="ppaction://hlinksldjump"/>
              </a:rPr>
              <a:t>5th Building: College of Humanity &amp; Social Science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>
                <a:solidFill>
                  <a:schemeClr val="tx2"/>
                </a:solidFill>
                <a:hlinkClick r:id="rId8" action="ppaction://hlinksldjump"/>
              </a:rPr>
              <a:t>6th Building: Administrative Offices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>
                <a:solidFill>
                  <a:schemeClr val="tx2"/>
                </a:solidFill>
                <a:hlinkClick r:id="rId9" action="ppaction://hlinksldjump"/>
              </a:rPr>
              <a:t>Student Union</a:t>
            </a:r>
            <a:r>
              <a:rPr lang="en-US" altLang="zh-TW" sz="1400" b="1" dirty="0">
                <a:solidFill>
                  <a:schemeClr val="tx2"/>
                </a:solidFill>
              </a:rPr>
              <a:t/>
            </a:r>
            <a:br>
              <a:rPr lang="en-US" altLang="zh-TW" sz="1400" b="1" dirty="0">
                <a:solidFill>
                  <a:schemeClr val="tx2"/>
                </a:solidFill>
              </a:rPr>
            </a:br>
            <a:r>
              <a:rPr lang="en-US" altLang="zh-TW" sz="1400" b="1" dirty="0">
                <a:solidFill>
                  <a:schemeClr val="tx2"/>
                </a:solidFill>
                <a:hlinkClick r:id="rId10" action="ppaction://hlinksldjump"/>
              </a:rPr>
              <a:t>Gym</a:t>
            </a:r>
            <a:endParaRPr lang="en-US" altLang="zh-TW" sz="1400" b="1" dirty="0">
              <a:solidFill>
                <a:schemeClr val="tx2"/>
              </a:solidFill>
            </a:endParaRPr>
          </a:p>
        </p:txBody>
      </p:sp>
      <p:sp>
        <p:nvSpPr>
          <p:cNvPr id="204825" name="Text Box 25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7875588" y="5818188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u="sng">
                <a:solidFill>
                  <a:srgbClr val="4D4D4D"/>
                </a:solidFill>
                <a:latin typeface="Arial" charset="0"/>
                <a:hlinkClick r:id="rId12" action="ppaction://hlinksldjump"/>
              </a:rPr>
              <a:t>NEXT</a:t>
            </a:r>
            <a:endParaRPr lang="en-US" altLang="zh-TW" sz="2000" b="1" u="sng">
              <a:solidFill>
                <a:srgbClr val="4D4D4D"/>
              </a:solidFill>
              <a:latin typeface="Arial" charset="0"/>
            </a:endParaRPr>
          </a:p>
        </p:txBody>
      </p:sp>
      <p:pic>
        <p:nvPicPr>
          <p:cNvPr id="204827" name="Picture 27" descr="yzu"/>
          <p:cNvPicPr>
            <a:picLocks noGrp="1" noChangeAspect="1" noChangeArrowheads="1"/>
          </p:cNvPicPr>
          <p:nvPr>
            <p:ph sz="half" idx="2"/>
          </p:nvPr>
        </p:nvPicPr>
        <p:blipFill>
          <a:blip r:embed="rId13"/>
          <a:srcRect/>
          <a:stretch>
            <a:fillRect/>
          </a:stretch>
        </p:blipFill>
        <p:spPr>
          <a:xfrm>
            <a:off x="2468563" y="4357688"/>
            <a:ext cx="1143000" cy="1714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6" grpId="0" animBg="1"/>
      <p:bldP spid="204821" grpId="0"/>
      <p:bldP spid="204825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FFFFFF"/>
        </a:dk1>
        <a:lt1>
          <a:srgbClr val="FFFFFF"/>
        </a:lt1>
        <a:dk2>
          <a:srgbClr val="FFFFFF"/>
        </a:dk2>
        <a:lt2>
          <a:srgbClr val="DDDDDD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Settings\Administrator\桌面\pw\元智大學-2.ppt</Template>
  <TotalTime>6378</TotalTime>
  <Words>2013</Words>
  <Application>Microsoft PowerPoint</Application>
  <PresentationFormat>On-screen Show (4:3)</PresentationFormat>
  <Paragraphs>332</Paragraphs>
  <Slides>64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預設簡報設計</vt:lpstr>
      <vt:lpstr>Slide 1</vt:lpstr>
      <vt:lpstr>曾奕倫老師簡介</vt:lpstr>
      <vt:lpstr>一則新聞</vt:lpstr>
      <vt:lpstr>一則新聞</vt:lpstr>
      <vt:lpstr>元智校友就業率</vt:lpstr>
      <vt:lpstr>元智大學排名</vt:lpstr>
      <vt:lpstr>關於元智</vt:lpstr>
      <vt:lpstr>Slide 8</vt:lpstr>
      <vt:lpstr>校園平面圖 </vt:lpstr>
      <vt:lpstr>資訊學院</vt:lpstr>
      <vt:lpstr>工學院</vt:lpstr>
      <vt:lpstr>管理學院</vt:lpstr>
      <vt:lpstr>人文社會學院</vt:lpstr>
      <vt:lpstr>行政大樓</vt:lpstr>
      <vt:lpstr>學生活動中心</vt:lpstr>
      <vt:lpstr>圖書資訊中心</vt:lpstr>
      <vt:lpstr>體育館</vt:lpstr>
      <vt:lpstr>校長大人</vt:lpstr>
      <vt:lpstr>Slide 19</vt:lpstr>
      <vt:lpstr>Slide 20</vt:lpstr>
      <vt:lpstr>組織架構</vt:lpstr>
      <vt:lpstr>Slide 22</vt:lpstr>
      <vt:lpstr>新世紀領袖培育計畫</vt:lpstr>
      <vt:lpstr>新世紀領袖培育計畫-資格</vt:lpstr>
      <vt:lpstr>學、碩士五年一貫學程</vt:lpstr>
      <vt:lpstr>獎助學金</vt:lpstr>
      <vt:lpstr>專業實習</vt:lpstr>
      <vt:lpstr>評鑑成績</vt:lpstr>
      <vt:lpstr>資訊學群</vt:lpstr>
      <vt:lpstr>Slide 30</vt:lpstr>
      <vt:lpstr>學群與學院</vt:lpstr>
      <vt:lpstr>資訊相關科系</vt:lpstr>
      <vt:lpstr>Slide 33</vt:lpstr>
      <vt:lpstr>資訊學院專業實習</vt:lpstr>
      <vt:lpstr>資訊學院專業實習</vt:lpstr>
      <vt:lpstr>資訊工程學系</vt:lpstr>
      <vt:lpstr>沿革</vt:lpstr>
      <vt:lpstr>資工系人力現況</vt:lpstr>
      <vt:lpstr>Slide 39</vt:lpstr>
      <vt:lpstr>重點研究領域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人工智慧</vt:lpstr>
      <vt:lpstr>Slide 57</vt:lpstr>
      <vt:lpstr>內嵌式系統</vt:lpstr>
      <vt:lpstr>Slide 59</vt:lpstr>
      <vt:lpstr>Slide 60</vt:lpstr>
      <vt:lpstr>Slide 61</vt:lpstr>
      <vt:lpstr>Slide 62</vt:lpstr>
      <vt:lpstr>Slide 63</vt:lpstr>
      <vt:lpstr>Slide 64</vt:lpstr>
    </vt:vector>
  </TitlesOfParts>
  <Company>deers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deers</dc:creator>
  <cp:lastModifiedBy>I-Lun</cp:lastModifiedBy>
  <cp:revision>435</cp:revision>
  <dcterms:created xsi:type="dcterms:W3CDTF">2003-05-12T11:54:31Z</dcterms:created>
  <dcterms:modified xsi:type="dcterms:W3CDTF">2008-10-29T01:38:20Z</dcterms:modified>
</cp:coreProperties>
</file>